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2" r:id="rId1"/>
  </p:sldMasterIdLst>
  <p:sldIdLst>
    <p:sldId id="256" r:id="rId2"/>
    <p:sldId id="271" r:id="rId3"/>
    <p:sldId id="272" r:id="rId4"/>
    <p:sldId id="274" r:id="rId5"/>
    <p:sldId id="275" r:id="rId6"/>
    <p:sldId id="276" r:id="rId7"/>
    <p:sldId id="277" r:id="rId8"/>
    <p:sldId id="278" r:id="rId9"/>
    <p:sldId id="279" r:id="rId10"/>
    <p:sldId id="280" r:id="rId11"/>
    <p:sldId id="284" r:id="rId12"/>
    <p:sldId id="285" r:id="rId13"/>
    <p:sldId id="286" r:id="rId14"/>
    <p:sldId id="281" r:id="rId15"/>
    <p:sldId id="288" r:id="rId16"/>
    <p:sldId id="282" r:id="rId17"/>
    <p:sldId id="28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4"/>
  </p:normalViewPr>
  <p:slideViewPr>
    <p:cSldViewPr snapToGrid="0" snapToObjects="1">
      <p:cViewPr varScale="1">
        <p:scale>
          <a:sx n="90" d="100"/>
          <a:sy n="90" d="100"/>
        </p:scale>
        <p:origin x="232" y="5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5.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5.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E55093-8A67-49DA-92F8-5542E85472F9}"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BAF826F-0A82-4AD2-9153-8A94D23C4ED6}">
      <dgm:prSet/>
      <dgm:spPr/>
      <dgm:t>
        <a:bodyPr/>
        <a:lstStyle/>
        <a:p>
          <a:r>
            <a:rPr lang="en-US"/>
            <a:t>Data is limited to one shelter.</a:t>
          </a:r>
        </a:p>
      </dgm:t>
    </dgm:pt>
    <dgm:pt modelId="{7C9E8DAC-91ED-424B-BD7E-7DDF36FF41E7}" type="parTrans" cxnId="{7B993354-D387-404B-BD78-1F423E7F2911}">
      <dgm:prSet/>
      <dgm:spPr/>
      <dgm:t>
        <a:bodyPr/>
        <a:lstStyle/>
        <a:p>
          <a:endParaRPr lang="en-US"/>
        </a:p>
      </dgm:t>
    </dgm:pt>
    <dgm:pt modelId="{2C39D5A8-419B-4723-A71A-0EE8592C6E3D}" type="sibTrans" cxnId="{7B993354-D387-404B-BD78-1F423E7F2911}">
      <dgm:prSet/>
      <dgm:spPr/>
      <dgm:t>
        <a:bodyPr/>
        <a:lstStyle/>
        <a:p>
          <a:endParaRPr lang="en-US"/>
        </a:p>
      </dgm:t>
    </dgm:pt>
    <dgm:pt modelId="{21BF4998-565E-4B31-BFDD-F858F91137F2}">
      <dgm:prSet/>
      <dgm:spPr/>
      <dgm:t>
        <a:bodyPr/>
        <a:lstStyle/>
        <a:p>
          <a:r>
            <a:rPr lang="en-US"/>
            <a:t>Other variables might be needed.</a:t>
          </a:r>
        </a:p>
      </dgm:t>
    </dgm:pt>
    <dgm:pt modelId="{5A8058D1-C514-4F52-8F11-EA9B207419EE}" type="parTrans" cxnId="{323BBDE5-D9E0-4F42-8A98-1423F0FDB5FC}">
      <dgm:prSet/>
      <dgm:spPr/>
      <dgm:t>
        <a:bodyPr/>
        <a:lstStyle/>
        <a:p>
          <a:endParaRPr lang="en-US"/>
        </a:p>
      </dgm:t>
    </dgm:pt>
    <dgm:pt modelId="{6B982E54-45D3-4952-8EB2-9CEB97BBE24A}" type="sibTrans" cxnId="{323BBDE5-D9E0-4F42-8A98-1423F0FDB5FC}">
      <dgm:prSet/>
      <dgm:spPr/>
      <dgm:t>
        <a:bodyPr/>
        <a:lstStyle/>
        <a:p>
          <a:endParaRPr lang="en-US"/>
        </a:p>
      </dgm:t>
    </dgm:pt>
    <dgm:pt modelId="{E1576DCF-6C75-4D0C-8239-8B35B1F191A4}">
      <dgm:prSet/>
      <dgm:spPr/>
      <dgm:t>
        <a:bodyPr/>
        <a:lstStyle/>
        <a:p>
          <a:r>
            <a:rPr lang="en-US"/>
            <a:t>Failure in prediction could affect animal’s outcome.</a:t>
          </a:r>
        </a:p>
      </dgm:t>
    </dgm:pt>
    <dgm:pt modelId="{9C98B880-204C-4BD9-89B3-CB2549CC7695}" type="parTrans" cxnId="{9580A041-2416-4174-AA28-279DB912E41C}">
      <dgm:prSet/>
      <dgm:spPr/>
      <dgm:t>
        <a:bodyPr/>
        <a:lstStyle/>
        <a:p>
          <a:endParaRPr lang="en-US"/>
        </a:p>
      </dgm:t>
    </dgm:pt>
    <dgm:pt modelId="{82000B9E-1D3F-4A02-AAA9-849B15E5B893}" type="sibTrans" cxnId="{9580A041-2416-4174-AA28-279DB912E41C}">
      <dgm:prSet/>
      <dgm:spPr/>
      <dgm:t>
        <a:bodyPr/>
        <a:lstStyle/>
        <a:p>
          <a:endParaRPr lang="en-US"/>
        </a:p>
      </dgm:t>
    </dgm:pt>
    <dgm:pt modelId="{1C897905-C1D3-4529-8F5B-1CA0D8BDDC1A}" type="pres">
      <dgm:prSet presAssocID="{93E55093-8A67-49DA-92F8-5542E85472F9}" presName="root" presStyleCnt="0">
        <dgm:presLayoutVars>
          <dgm:dir/>
          <dgm:resizeHandles val="exact"/>
        </dgm:presLayoutVars>
      </dgm:prSet>
      <dgm:spPr/>
    </dgm:pt>
    <dgm:pt modelId="{60F4D200-D396-425F-B70A-BAB1A2D92D92}" type="pres">
      <dgm:prSet presAssocID="{8BAF826F-0A82-4AD2-9153-8A94D23C4ED6}" presName="compNode" presStyleCnt="0"/>
      <dgm:spPr/>
    </dgm:pt>
    <dgm:pt modelId="{5A3ACE19-668C-4B7F-865A-0B6572B6A008}" type="pres">
      <dgm:prSet presAssocID="{8BAF826F-0A82-4AD2-9153-8A94D23C4ED6}" presName="bgRect" presStyleLbl="bgShp" presStyleIdx="0" presStyleCnt="3"/>
      <dgm:spPr/>
    </dgm:pt>
    <dgm:pt modelId="{6388684E-2382-4BEA-B151-1BD19DDEFCC3}" type="pres">
      <dgm:prSet presAssocID="{8BAF826F-0A82-4AD2-9153-8A94D23C4ED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nt"/>
        </a:ext>
      </dgm:extLst>
    </dgm:pt>
    <dgm:pt modelId="{75ABE175-B226-4588-8B5E-6E4138180BAD}" type="pres">
      <dgm:prSet presAssocID="{8BAF826F-0A82-4AD2-9153-8A94D23C4ED6}" presName="spaceRect" presStyleCnt="0"/>
      <dgm:spPr/>
    </dgm:pt>
    <dgm:pt modelId="{11F39906-7CBA-4DE3-A295-BA36AD692C3C}" type="pres">
      <dgm:prSet presAssocID="{8BAF826F-0A82-4AD2-9153-8A94D23C4ED6}" presName="parTx" presStyleLbl="revTx" presStyleIdx="0" presStyleCnt="3">
        <dgm:presLayoutVars>
          <dgm:chMax val="0"/>
          <dgm:chPref val="0"/>
        </dgm:presLayoutVars>
      </dgm:prSet>
      <dgm:spPr/>
    </dgm:pt>
    <dgm:pt modelId="{0E45471E-C1AD-4FDC-817D-804711D4AD18}" type="pres">
      <dgm:prSet presAssocID="{2C39D5A8-419B-4723-A71A-0EE8592C6E3D}" presName="sibTrans" presStyleCnt="0"/>
      <dgm:spPr/>
    </dgm:pt>
    <dgm:pt modelId="{7239A34F-5FF0-414D-8480-D5A771382742}" type="pres">
      <dgm:prSet presAssocID="{21BF4998-565E-4B31-BFDD-F858F91137F2}" presName="compNode" presStyleCnt="0"/>
      <dgm:spPr/>
    </dgm:pt>
    <dgm:pt modelId="{1795F651-C495-49B3-8F3C-1519174DF341}" type="pres">
      <dgm:prSet presAssocID="{21BF4998-565E-4B31-BFDD-F858F91137F2}" presName="bgRect" presStyleLbl="bgShp" presStyleIdx="1" presStyleCnt="3"/>
      <dgm:spPr/>
    </dgm:pt>
    <dgm:pt modelId="{965A3CC5-A8B5-416D-9DB8-3D130C63C90D}" type="pres">
      <dgm:prSet presAssocID="{21BF4998-565E-4B31-BFDD-F858F91137F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ce"/>
        </a:ext>
      </dgm:extLst>
    </dgm:pt>
    <dgm:pt modelId="{9FBB29A9-EBDD-4D32-A2A0-FFAE53649910}" type="pres">
      <dgm:prSet presAssocID="{21BF4998-565E-4B31-BFDD-F858F91137F2}" presName="spaceRect" presStyleCnt="0"/>
      <dgm:spPr/>
    </dgm:pt>
    <dgm:pt modelId="{384E962D-DE19-4CA9-8F8B-C0118E527AFC}" type="pres">
      <dgm:prSet presAssocID="{21BF4998-565E-4B31-BFDD-F858F91137F2}" presName="parTx" presStyleLbl="revTx" presStyleIdx="1" presStyleCnt="3">
        <dgm:presLayoutVars>
          <dgm:chMax val="0"/>
          <dgm:chPref val="0"/>
        </dgm:presLayoutVars>
      </dgm:prSet>
      <dgm:spPr/>
    </dgm:pt>
    <dgm:pt modelId="{E06F7FDD-A0A8-4EC5-8EED-76476E13B5B9}" type="pres">
      <dgm:prSet presAssocID="{6B982E54-45D3-4952-8EB2-9CEB97BBE24A}" presName="sibTrans" presStyleCnt="0"/>
      <dgm:spPr/>
    </dgm:pt>
    <dgm:pt modelId="{D7FD3389-FC9E-4BDD-81C8-68358EF96282}" type="pres">
      <dgm:prSet presAssocID="{E1576DCF-6C75-4D0C-8239-8B35B1F191A4}" presName="compNode" presStyleCnt="0"/>
      <dgm:spPr/>
    </dgm:pt>
    <dgm:pt modelId="{2A5EEED7-E811-4FAE-8A45-0C9BDB82C493}" type="pres">
      <dgm:prSet presAssocID="{E1576DCF-6C75-4D0C-8239-8B35B1F191A4}" presName="bgRect" presStyleLbl="bgShp" presStyleIdx="2" presStyleCnt="3"/>
      <dgm:spPr/>
    </dgm:pt>
    <dgm:pt modelId="{611D3CD5-006A-4A41-A6A2-8B8C387555E9}" type="pres">
      <dgm:prSet presAssocID="{E1576DCF-6C75-4D0C-8239-8B35B1F191A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g"/>
        </a:ext>
      </dgm:extLst>
    </dgm:pt>
    <dgm:pt modelId="{3C6760A6-3CBB-4D06-9927-3F9CE3D0EB95}" type="pres">
      <dgm:prSet presAssocID="{E1576DCF-6C75-4D0C-8239-8B35B1F191A4}" presName="spaceRect" presStyleCnt="0"/>
      <dgm:spPr/>
    </dgm:pt>
    <dgm:pt modelId="{99C596C0-B11E-4C49-A2C5-AE51F186A6A2}" type="pres">
      <dgm:prSet presAssocID="{E1576DCF-6C75-4D0C-8239-8B35B1F191A4}" presName="parTx" presStyleLbl="revTx" presStyleIdx="2" presStyleCnt="3">
        <dgm:presLayoutVars>
          <dgm:chMax val="0"/>
          <dgm:chPref val="0"/>
        </dgm:presLayoutVars>
      </dgm:prSet>
      <dgm:spPr/>
    </dgm:pt>
  </dgm:ptLst>
  <dgm:cxnLst>
    <dgm:cxn modelId="{9984AD15-AD62-4EBE-A158-A14477509F3D}" type="presOf" srcId="{21BF4998-565E-4B31-BFDD-F858F91137F2}" destId="{384E962D-DE19-4CA9-8F8B-C0118E527AFC}" srcOrd="0" destOrd="0" presId="urn:microsoft.com/office/officeart/2018/2/layout/IconVerticalSolidList"/>
    <dgm:cxn modelId="{9580A041-2416-4174-AA28-279DB912E41C}" srcId="{93E55093-8A67-49DA-92F8-5542E85472F9}" destId="{E1576DCF-6C75-4D0C-8239-8B35B1F191A4}" srcOrd="2" destOrd="0" parTransId="{9C98B880-204C-4BD9-89B3-CB2549CC7695}" sibTransId="{82000B9E-1D3F-4A02-AAA9-849B15E5B893}"/>
    <dgm:cxn modelId="{7B993354-D387-404B-BD78-1F423E7F2911}" srcId="{93E55093-8A67-49DA-92F8-5542E85472F9}" destId="{8BAF826F-0A82-4AD2-9153-8A94D23C4ED6}" srcOrd="0" destOrd="0" parTransId="{7C9E8DAC-91ED-424B-BD7E-7DDF36FF41E7}" sibTransId="{2C39D5A8-419B-4723-A71A-0EE8592C6E3D}"/>
    <dgm:cxn modelId="{08D5CE82-7C0E-4ADE-9564-A0A434705E72}" type="presOf" srcId="{E1576DCF-6C75-4D0C-8239-8B35B1F191A4}" destId="{99C596C0-B11E-4C49-A2C5-AE51F186A6A2}" srcOrd="0" destOrd="0" presId="urn:microsoft.com/office/officeart/2018/2/layout/IconVerticalSolidList"/>
    <dgm:cxn modelId="{8E7822B9-FB8F-471D-8EF8-E03A2B21BA6A}" type="presOf" srcId="{93E55093-8A67-49DA-92F8-5542E85472F9}" destId="{1C897905-C1D3-4529-8F5B-1CA0D8BDDC1A}" srcOrd="0" destOrd="0" presId="urn:microsoft.com/office/officeart/2018/2/layout/IconVerticalSolidList"/>
    <dgm:cxn modelId="{DF4ACFCC-0C61-43E3-A320-4108F1E5426A}" type="presOf" srcId="{8BAF826F-0A82-4AD2-9153-8A94D23C4ED6}" destId="{11F39906-7CBA-4DE3-A295-BA36AD692C3C}" srcOrd="0" destOrd="0" presId="urn:microsoft.com/office/officeart/2018/2/layout/IconVerticalSolidList"/>
    <dgm:cxn modelId="{323BBDE5-D9E0-4F42-8A98-1423F0FDB5FC}" srcId="{93E55093-8A67-49DA-92F8-5542E85472F9}" destId="{21BF4998-565E-4B31-BFDD-F858F91137F2}" srcOrd="1" destOrd="0" parTransId="{5A8058D1-C514-4F52-8F11-EA9B207419EE}" sibTransId="{6B982E54-45D3-4952-8EB2-9CEB97BBE24A}"/>
    <dgm:cxn modelId="{6BC7BC2A-5481-49DA-BE4F-EAA66BF0F980}" type="presParOf" srcId="{1C897905-C1D3-4529-8F5B-1CA0D8BDDC1A}" destId="{60F4D200-D396-425F-B70A-BAB1A2D92D92}" srcOrd="0" destOrd="0" presId="urn:microsoft.com/office/officeart/2018/2/layout/IconVerticalSolidList"/>
    <dgm:cxn modelId="{BB061943-7E8C-4FB3-B1F3-E1995C77523B}" type="presParOf" srcId="{60F4D200-D396-425F-B70A-BAB1A2D92D92}" destId="{5A3ACE19-668C-4B7F-865A-0B6572B6A008}" srcOrd="0" destOrd="0" presId="urn:microsoft.com/office/officeart/2018/2/layout/IconVerticalSolidList"/>
    <dgm:cxn modelId="{6A258A61-343E-48C1-90C1-8B2EFA3480D6}" type="presParOf" srcId="{60F4D200-D396-425F-B70A-BAB1A2D92D92}" destId="{6388684E-2382-4BEA-B151-1BD19DDEFCC3}" srcOrd="1" destOrd="0" presId="urn:microsoft.com/office/officeart/2018/2/layout/IconVerticalSolidList"/>
    <dgm:cxn modelId="{8F050730-7519-48F0-9413-6A46263B1815}" type="presParOf" srcId="{60F4D200-D396-425F-B70A-BAB1A2D92D92}" destId="{75ABE175-B226-4588-8B5E-6E4138180BAD}" srcOrd="2" destOrd="0" presId="urn:microsoft.com/office/officeart/2018/2/layout/IconVerticalSolidList"/>
    <dgm:cxn modelId="{0A628983-4A82-46AA-AFB7-433D2A60CCAC}" type="presParOf" srcId="{60F4D200-D396-425F-B70A-BAB1A2D92D92}" destId="{11F39906-7CBA-4DE3-A295-BA36AD692C3C}" srcOrd="3" destOrd="0" presId="urn:microsoft.com/office/officeart/2018/2/layout/IconVerticalSolidList"/>
    <dgm:cxn modelId="{FF244CF2-1144-4FB4-999A-2D5555B6AD2D}" type="presParOf" srcId="{1C897905-C1D3-4529-8F5B-1CA0D8BDDC1A}" destId="{0E45471E-C1AD-4FDC-817D-804711D4AD18}" srcOrd="1" destOrd="0" presId="urn:microsoft.com/office/officeart/2018/2/layout/IconVerticalSolidList"/>
    <dgm:cxn modelId="{5B08119F-5FA4-4CBE-9EB7-1D9C386F22CE}" type="presParOf" srcId="{1C897905-C1D3-4529-8F5B-1CA0D8BDDC1A}" destId="{7239A34F-5FF0-414D-8480-D5A771382742}" srcOrd="2" destOrd="0" presId="urn:microsoft.com/office/officeart/2018/2/layout/IconVerticalSolidList"/>
    <dgm:cxn modelId="{01540220-8D4D-4B13-9AFA-409349E0181E}" type="presParOf" srcId="{7239A34F-5FF0-414D-8480-D5A771382742}" destId="{1795F651-C495-49B3-8F3C-1519174DF341}" srcOrd="0" destOrd="0" presId="urn:microsoft.com/office/officeart/2018/2/layout/IconVerticalSolidList"/>
    <dgm:cxn modelId="{4A7084E8-95D7-4701-96C9-263352B36353}" type="presParOf" srcId="{7239A34F-5FF0-414D-8480-D5A771382742}" destId="{965A3CC5-A8B5-416D-9DB8-3D130C63C90D}" srcOrd="1" destOrd="0" presId="urn:microsoft.com/office/officeart/2018/2/layout/IconVerticalSolidList"/>
    <dgm:cxn modelId="{2504AEC3-178E-44C6-A243-7878DA8825D9}" type="presParOf" srcId="{7239A34F-5FF0-414D-8480-D5A771382742}" destId="{9FBB29A9-EBDD-4D32-A2A0-FFAE53649910}" srcOrd="2" destOrd="0" presId="urn:microsoft.com/office/officeart/2018/2/layout/IconVerticalSolidList"/>
    <dgm:cxn modelId="{60A16922-BE2C-46F2-8169-9CBC641D8C8F}" type="presParOf" srcId="{7239A34F-5FF0-414D-8480-D5A771382742}" destId="{384E962D-DE19-4CA9-8F8B-C0118E527AFC}" srcOrd="3" destOrd="0" presId="urn:microsoft.com/office/officeart/2018/2/layout/IconVerticalSolidList"/>
    <dgm:cxn modelId="{E3E18BE3-434E-4988-9753-8F1B80FBFE67}" type="presParOf" srcId="{1C897905-C1D3-4529-8F5B-1CA0D8BDDC1A}" destId="{E06F7FDD-A0A8-4EC5-8EED-76476E13B5B9}" srcOrd="3" destOrd="0" presId="urn:microsoft.com/office/officeart/2018/2/layout/IconVerticalSolidList"/>
    <dgm:cxn modelId="{A627AA81-3739-496A-9384-19289908C553}" type="presParOf" srcId="{1C897905-C1D3-4529-8F5B-1CA0D8BDDC1A}" destId="{D7FD3389-FC9E-4BDD-81C8-68358EF96282}" srcOrd="4" destOrd="0" presId="urn:microsoft.com/office/officeart/2018/2/layout/IconVerticalSolidList"/>
    <dgm:cxn modelId="{8E522F64-7AFE-4903-9E88-4DA162C86D95}" type="presParOf" srcId="{D7FD3389-FC9E-4BDD-81C8-68358EF96282}" destId="{2A5EEED7-E811-4FAE-8A45-0C9BDB82C493}" srcOrd="0" destOrd="0" presId="urn:microsoft.com/office/officeart/2018/2/layout/IconVerticalSolidList"/>
    <dgm:cxn modelId="{32764F0A-4C0E-4CAB-9AF1-FC166DECB2DA}" type="presParOf" srcId="{D7FD3389-FC9E-4BDD-81C8-68358EF96282}" destId="{611D3CD5-006A-4A41-A6A2-8B8C387555E9}" srcOrd="1" destOrd="0" presId="urn:microsoft.com/office/officeart/2018/2/layout/IconVerticalSolidList"/>
    <dgm:cxn modelId="{CEB404A9-F296-4FEC-A5B4-C238045A44B7}" type="presParOf" srcId="{D7FD3389-FC9E-4BDD-81C8-68358EF96282}" destId="{3C6760A6-3CBB-4D06-9927-3F9CE3D0EB95}" srcOrd="2" destOrd="0" presId="urn:microsoft.com/office/officeart/2018/2/layout/IconVerticalSolidList"/>
    <dgm:cxn modelId="{240FA03E-8CF3-42D8-B2A4-6A22D79179FA}" type="presParOf" srcId="{D7FD3389-FC9E-4BDD-81C8-68358EF96282}" destId="{99C596C0-B11E-4C49-A2C5-AE51F186A6A2}"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0700FEF-B54E-0041-885A-65F3B2B5E0DE}" type="doc">
      <dgm:prSet loTypeId="urn:microsoft.com/office/officeart/2008/layout/HorizontalMultiLevelHierarchy" loCatId="" qsTypeId="urn:microsoft.com/office/officeart/2005/8/quickstyle/simple1" qsCatId="simple" csTypeId="urn:microsoft.com/office/officeart/2005/8/colors/accent1_2" csCatId="accent1" phldr="1"/>
      <dgm:spPr/>
      <dgm:t>
        <a:bodyPr/>
        <a:lstStyle/>
        <a:p>
          <a:endParaRPr lang="en-US"/>
        </a:p>
      </dgm:t>
    </dgm:pt>
    <dgm:pt modelId="{AAB8243C-754B-2C48-B40C-A78FBB1015CF}">
      <dgm:prSet phldrT="[Text]"/>
      <dgm:spPr/>
      <dgm:t>
        <a:bodyPr/>
        <a:lstStyle/>
        <a:p>
          <a:r>
            <a:rPr lang="en-US" dirty="0"/>
            <a:t>Survived</a:t>
          </a:r>
        </a:p>
      </dgm:t>
    </dgm:pt>
    <dgm:pt modelId="{59A4B5D6-08DA-A944-8CC2-B308433CD982}" type="parTrans" cxnId="{71BCE351-BC23-7341-85E0-CB0C8A2FF483}">
      <dgm:prSet/>
      <dgm:spPr/>
      <dgm:t>
        <a:bodyPr/>
        <a:lstStyle/>
        <a:p>
          <a:endParaRPr lang="en-US"/>
        </a:p>
      </dgm:t>
    </dgm:pt>
    <dgm:pt modelId="{C731774F-D734-3940-8900-4E8F17ED637F}" type="sibTrans" cxnId="{71BCE351-BC23-7341-85E0-CB0C8A2FF483}">
      <dgm:prSet/>
      <dgm:spPr/>
      <dgm:t>
        <a:bodyPr/>
        <a:lstStyle/>
        <a:p>
          <a:endParaRPr lang="en-US"/>
        </a:p>
      </dgm:t>
    </dgm:pt>
    <dgm:pt modelId="{7DCCC21C-A73D-5043-93DD-B2F15550AA13}">
      <dgm:prSet phldrT="[Text]"/>
      <dgm:spPr/>
      <dgm:t>
        <a:bodyPr/>
        <a:lstStyle/>
        <a:p>
          <a:r>
            <a:rPr lang="en-US" dirty="0"/>
            <a:t>Adopted</a:t>
          </a:r>
        </a:p>
      </dgm:t>
    </dgm:pt>
    <dgm:pt modelId="{37EFF130-ED31-344F-BB44-8DE5305492DC}" type="parTrans" cxnId="{A7BFB776-2EB3-284D-8FA3-7B9B2BBDAE13}">
      <dgm:prSet/>
      <dgm:spPr/>
      <dgm:t>
        <a:bodyPr/>
        <a:lstStyle/>
        <a:p>
          <a:endParaRPr lang="en-US"/>
        </a:p>
      </dgm:t>
    </dgm:pt>
    <dgm:pt modelId="{2501EC79-3EBB-384F-8BD4-881B9537C64D}" type="sibTrans" cxnId="{A7BFB776-2EB3-284D-8FA3-7B9B2BBDAE13}">
      <dgm:prSet/>
      <dgm:spPr/>
      <dgm:t>
        <a:bodyPr/>
        <a:lstStyle/>
        <a:p>
          <a:endParaRPr lang="en-US"/>
        </a:p>
      </dgm:t>
    </dgm:pt>
    <dgm:pt modelId="{570351E4-1B52-0A47-805D-D209C44990AA}">
      <dgm:prSet phldrT="[Text]"/>
      <dgm:spPr/>
      <dgm:t>
        <a:bodyPr/>
        <a:lstStyle/>
        <a:p>
          <a:r>
            <a:rPr lang="en-US" dirty="0"/>
            <a:t>Transferred</a:t>
          </a:r>
        </a:p>
      </dgm:t>
    </dgm:pt>
    <dgm:pt modelId="{AAFFBE26-CE52-FC44-997F-E6C20D319A2C}" type="parTrans" cxnId="{92EB006A-1DAB-8A4C-B069-99D712F2ACEF}">
      <dgm:prSet/>
      <dgm:spPr/>
      <dgm:t>
        <a:bodyPr/>
        <a:lstStyle/>
        <a:p>
          <a:endParaRPr lang="en-US"/>
        </a:p>
      </dgm:t>
    </dgm:pt>
    <dgm:pt modelId="{DF719B15-87EB-3644-BC43-1C21C960F8C2}" type="sibTrans" cxnId="{92EB006A-1DAB-8A4C-B069-99D712F2ACEF}">
      <dgm:prSet/>
      <dgm:spPr/>
      <dgm:t>
        <a:bodyPr/>
        <a:lstStyle/>
        <a:p>
          <a:endParaRPr lang="en-US"/>
        </a:p>
      </dgm:t>
    </dgm:pt>
    <dgm:pt modelId="{90504A1A-67D2-AD42-AD9F-B0DD050194EB}">
      <dgm:prSet phldrT="[Text]"/>
      <dgm:spPr/>
      <dgm:t>
        <a:bodyPr/>
        <a:lstStyle/>
        <a:p>
          <a:r>
            <a:rPr lang="en-US" dirty="0"/>
            <a:t>Foster Care</a:t>
          </a:r>
        </a:p>
      </dgm:t>
    </dgm:pt>
    <dgm:pt modelId="{ACCA2C85-D9F4-B24D-9353-8B4E7207881F}" type="parTrans" cxnId="{189EED04-7E6C-AC44-9F91-924D38A35ED9}">
      <dgm:prSet/>
      <dgm:spPr/>
      <dgm:t>
        <a:bodyPr/>
        <a:lstStyle/>
        <a:p>
          <a:endParaRPr lang="en-US"/>
        </a:p>
      </dgm:t>
    </dgm:pt>
    <dgm:pt modelId="{B75C867F-9A84-1F4C-9AF1-8E35425A5B1B}" type="sibTrans" cxnId="{189EED04-7E6C-AC44-9F91-924D38A35ED9}">
      <dgm:prSet/>
      <dgm:spPr/>
      <dgm:t>
        <a:bodyPr/>
        <a:lstStyle/>
        <a:p>
          <a:endParaRPr lang="en-US"/>
        </a:p>
      </dgm:t>
    </dgm:pt>
    <dgm:pt modelId="{E67FD1C6-E465-C543-95C8-DD4C1A6C58BF}">
      <dgm:prSet/>
      <dgm:spPr/>
      <dgm:t>
        <a:bodyPr/>
        <a:lstStyle/>
        <a:p>
          <a:r>
            <a:rPr lang="en-US" dirty="0"/>
            <a:t>Returned to Owner</a:t>
          </a:r>
        </a:p>
      </dgm:t>
    </dgm:pt>
    <dgm:pt modelId="{B69D8DE6-C3FF-F84B-BD8E-DF260A575D5E}" type="parTrans" cxnId="{5D6D9DD7-D689-EF48-B3E9-12D78670F8F7}">
      <dgm:prSet/>
      <dgm:spPr/>
      <dgm:t>
        <a:bodyPr/>
        <a:lstStyle/>
        <a:p>
          <a:endParaRPr lang="en-US"/>
        </a:p>
      </dgm:t>
    </dgm:pt>
    <dgm:pt modelId="{58686B56-66F4-F043-A4F7-CD63C71E7A9A}" type="sibTrans" cxnId="{5D6D9DD7-D689-EF48-B3E9-12D78670F8F7}">
      <dgm:prSet/>
      <dgm:spPr/>
      <dgm:t>
        <a:bodyPr/>
        <a:lstStyle/>
        <a:p>
          <a:endParaRPr lang="en-US"/>
        </a:p>
      </dgm:t>
    </dgm:pt>
    <dgm:pt modelId="{A8875029-CA42-864B-B955-FBA34314258D}" type="pres">
      <dgm:prSet presAssocID="{60700FEF-B54E-0041-885A-65F3B2B5E0DE}" presName="Name0" presStyleCnt="0">
        <dgm:presLayoutVars>
          <dgm:chPref val="1"/>
          <dgm:dir/>
          <dgm:animOne val="branch"/>
          <dgm:animLvl val="lvl"/>
          <dgm:resizeHandles val="exact"/>
        </dgm:presLayoutVars>
      </dgm:prSet>
      <dgm:spPr/>
    </dgm:pt>
    <dgm:pt modelId="{416B45D1-2357-0349-8FEF-D886972F9364}" type="pres">
      <dgm:prSet presAssocID="{AAB8243C-754B-2C48-B40C-A78FBB1015CF}" presName="root1" presStyleCnt="0"/>
      <dgm:spPr/>
    </dgm:pt>
    <dgm:pt modelId="{2BCB92DB-235C-A145-834A-D5C2075FEA75}" type="pres">
      <dgm:prSet presAssocID="{AAB8243C-754B-2C48-B40C-A78FBB1015CF}" presName="LevelOneTextNode" presStyleLbl="node0" presStyleIdx="0" presStyleCnt="1">
        <dgm:presLayoutVars>
          <dgm:chPref val="3"/>
        </dgm:presLayoutVars>
      </dgm:prSet>
      <dgm:spPr/>
    </dgm:pt>
    <dgm:pt modelId="{433368FE-ED11-4E48-ACE4-50BED6A4E78F}" type="pres">
      <dgm:prSet presAssocID="{AAB8243C-754B-2C48-B40C-A78FBB1015CF}" presName="level2hierChild" presStyleCnt="0"/>
      <dgm:spPr/>
    </dgm:pt>
    <dgm:pt modelId="{98B553D7-D7E5-E44A-B852-D702923C8F51}" type="pres">
      <dgm:prSet presAssocID="{37EFF130-ED31-344F-BB44-8DE5305492DC}" presName="conn2-1" presStyleLbl="parChTrans1D2" presStyleIdx="0" presStyleCnt="4"/>
      <dgm:spPr/>
    </dgm:pt>
    <dgm:pt modelId="{70714F14-B374-E145-9AC0-62E2605ADE28}" type="pres">
      <dgm:prSet presAssocID="{37EFF130-ED31-344F-BB44-8DE5305492DC}" presName="connTx" presStyleLbl="parChTrans1D2" presStyleIdx="0" presStyleCnt="4"/>
      <dgm:spPr/>
    </dgm:pt>
    <dgm:pt modelId="{EEFF7BF9-5B9C-B046-B6D0-84DC08F4444A}" type="pres">
      <dgm:prSet presAssocID="{7DCCC21C-A73D-5043-93DD-B2F15550AA13}" presName="root2" presStyleCnt="0"/>
      <dgm:spPr/>
    </dgm:pt>
    <dgm:pt modelId="{CAE6713B-2938-A449-91E2-C21EA52DEFF6}" type="pres">
      <dgm:prSet presAssocID="{7DCCC21C-A73D-5043-93DD-B2F15550AA13}" presName="LevelTwoTextNode" presStyleLbl="node2" presStyleIdx="0" presStyleCnt="4">
        <dgm:presLayoutVars>
          <dgm:chPref val="3"/>
        </dgm:presLayoutVars>
      </dgm:prSet>
      <dgm:spPr/>
    </dgm:pt>
    <dgm:pt modelId="{FC1EB572-2CD9-2E49-B71F-C62EEA4C62D7}" type="pres">
      <dgm:prSet presAssocID="{7DCCC21C-A73D-5043-93DD-B2F15550AA13}" presName="level3hierChild" presStyleCnt="0"/>
      <dgm:spPr/>
    </dgm:pt>
    <dgm:pt modelId="{1D6256E8-D47F-D74F-B4FD-A716FF47AB56}" type="pres">
      <dgm:prSet presAssocID="{AAFFBE26-CE52-FC44-997F-E6C20D319A2C}" presName="conn2-1" presStyleLbl="parChTrans1D2" presStyleIdx="1" presStyleCnt="4"/>
      <dgm:spPr/>
    </dgm:pt>
    <dgm:pt modelId="{BAE1D3D2-3742-1247-9A9E-EC2A44D30707}" type="pres">
      <dgm:prSet presAssocID="{AAFFBE26-CE52-FC44-997F-E6C20D319A2C}" presName="connTx" presStyleLbl="parChTrans1D2" presStyleIdx="1" presStyleCnt="4"/>
      <dgm:spPr/>
    </dgm:pt>
    <dgm:pt modelId="{1B0BC30C-7C4A-F54F-938B-B4FA4D6421CE}" type="pres">
      <dgm:prSet presAssocID="{570351E4-1B52-0A47-805D-D209C44990AA}" presName="root2" presStyleCnt="0"/>
      <dgm:spPr/>
    </dgm:pt>
    <dgm:pt modelId="{122BFB5A-6DA6-1340-A225-F91BA47902FE}" type="pres">
      <dgm:prSet presAssocID="{570351E4-1B52-0A47-805D-D209C44990AA}" presName="LevelTwoTextNode" presStyleLbl="node2" presStyleIdx="1" presStyleCnt="4">
        <dgm:presLayoutVars>
          <dgm:chPref val="3"/>
        </dgm:presLayoutVars>
      </dgm:prSet>
      <dgm:spPr/>
    </dgm:pt>
    <dgm:pt modelId="{A321EC5B-D710-0248-8E52-0860083F051A}" type="pres">
      <dgm:prSet presAssocID="{570351E4-1B52-0A47-805D-D209C44990AA}" presName="level3hierChild" presStyleCnt="0"/>
      <dgm:spPr/>
    </dgm:pt>
    <dgm:pt modelId="{093DC514-8EC4-FC4B-9ED4-619C8BBDB502}" type="pres">
      <dgm:prSet presAssocID="{ACCA2C85-D9F4-B24D-9353-8B4E7207881F}" presName="conn2-1" presStyleLbl="parChTrans1D2" presStyleIdx="2" presStyleCnt="4"/>
      <dgm:spPr/>
    </dgm:pt>
    <dgm:pt modelId="{43B88194-1B57-2548-B9A8-C26F23E45B04}" type="pres">
      <dgm:prSet presAssocID="{ACCA2C85-D9F4-B24D-9353-8B4E7207881F}" presName="connTx" presStyleLbl="parChTrans1D2" presStyleIdx="2" presStyleCnt="4"/>
      <dgm:spPr/>
    </dgm:pt>
    <dgm:pt modelId="{BCD7C39B-5AD6-6941-8163-2FC4E03C4BC3}" type="pres">
      <dgm:prSet presAssocID="{90504A1A-67D2-AD42-AD9F-B0DD050194EB}" presName="root2" presStyleCnt="0"/>
      <dgm:spPr/>
    </dgm:pt>
    <dgm:pt modelId="{13F611ED-6C16-DC4E-A8FD-5FC13750ADD4}" type="pres">
      <dgm:prSet presAssocID="{90504A1A-67D2-AD42-AD9F-B0DD050194EB}" presName="LevelTwoTextNode" presStyleLbl="node2" presStyleIdx="2" presStyleCnt="4">
        <dgm:presLayoutVars>
          <dgm:chPref val="3"/>
        </dgm:presLayoutVars>
      </dgm:prSet>
      <dgm:spPr/>
    </dgm:pt>
    <dgm:pt modelId="{D4450F50-E246-1847-9706-9B0DA83DFFB6}" type="pres">
      <dgm:prSet presAssocID="{90504A1A-67D2-AD42-AD9F-B0DD050194EB}" presName="level3hierChild" presStyleCnt="0"/>
      <dgm:spPr/>
    </dgm:pt>
    <dgm:pt modelId="{EBA40CDC-67EA-4541-9BF2-00197FD0D9B6}" type="pres">
      <dgm:prSet presAssocID="{B69D8DE6-C3FF-F84B-BD8E-DF260A575D5E}" presName="conn2-1" presStyleLbl="parChTrans1D2" presStyleIdx="3" presStyleCnt="4"/>
      <dgm:spPr/>
    </dgm:pt>
    <dgm:pt modelId="{6673E2B8-949C-2049-8E96-56EC03373E18}" type="pres">
      <dgm:prSet presAssocID="{B69D8DE6-C3FF-F84B-BD8E-DF260A575D5E}" presName="connTx" presStyleLbl="parChTrans1D2" presStyleIdx="3" presStyleCnt="4"/>
      <dgm:spPr/>
    </dgm:pt>
    <dgm:pt modelId="{835CCA4A-581B-4E49-A96C-6E921422EF87}" type="pres">
      <dgm:prSet presAssocID="{E67FD1C6-E465-C543-95C8-DD4C1A6C58BF}" presName="root2" presStyleCnt="0"/>
      <dgm:spPr/>
    </dgm:pt>
    <dgm:pt modelId="{CF139C88-B203-5842-97FB-3072636E74F5}" type="pres">
      <dgm:prSet presAssocID="{E67FD1C6-E465-C543-95C8-DD4C1A6C58BF}" presName="LevelTwoTextNode" presStyleLbl="node2" presStyleIdx="3" presStyleCnt="4">
        <dgm:presLayoutVars>
          <dgm:chPref val="3"/>
        </dgm:presLayoutVars>
      </dgm:prSet>
      <dgm:spPr/>
    </dgm:pt>
    <dgm:pt modelId="{5CBF8B1C-3A66-CD46-A61A-A70A0A057657}" type="pres">
      <dgm:prSet presAssocID="{E67FD1C6-E465-C543-95C8-DD4C1A6C58BF}" presName="level3hierChild" presStyleCnt="0"/>
      <dgm:spPr/>
    </dgm:pt>
  </dgm:ptLst>
  <dgm:cxnLst>
    <dgm:cxn modelId="{52E5F303-DF73-124D-BC1C-C5ABD8E66669}" type="presOf" srcId="{37EFF130-ED31-344F-BB44-8DE5305492DC}" destId="{70714F14-B374-E145-9AC0-62E2605ADE28}" srcOrd="1" destOrd="0" presId="urn:microsoft.com/office/officeart/2008/layout/HorizontalMultiLevelHierarchy"/>
    <dgm:cxn modelId="{189EED04-7E6C-AC44-9F91-924D38A35ED9}" srcId="{AAB8243C-754B-2C48-B40C-A78FBB1015CF}" destId="{90504A1A-67D2-AD42-AD9F-B0DD050194EB}" srcOrd="2" destOrd="0" parTransId="{ACCA2C85-D9F4-B24D-9353-8B4E7207881F}" sibTransId="{B75C867F-9A84-1F4C-9AF1-8E35425A5B1B}"/>
    <dgm:cxn modelId="{E3F9A11F-68E8-2641-8AF3-DAFC7B899C47}" type="presOf" srcId="{ACCA2C85-D9F4-B24D-9353-8B4E7207881F}" destId="{43B88194-1B57-2548-B9A8-C26F23E45B04}" srcOrd="1" destOrd="0" presId="urn:microsoft.com/office/officeart/2008/layout/HorizontalMultiLevelHierarchy"/>
    <dgm:cxn modelId="{5C829021-21B1-AF46-80B5-8BB7E5EE152F}" type="presOf" srcId="{7DCCC21C-A73D-5043-93DD-B2F15550AA13}" destId="{CAE6713B-2938-A449-91E2-C21EA52DEFF6}" srcOrd="0" destOrd="0" presId="urn:microsoft.com/office/officeart/2008/layout/HorizontalMultiLevelHierarchy"/>
    <dgm:cxn modelId="{614B9C3C-CC78-D34C-A175-2400B467BF7F}" type="presOf" srcId="{570351E4-1B52-0A47-805D-D209C44990AA}" destId="{122BFB5A-6DA6-1340-A225-F91BA47902FE}" srcOrd="0" destOrd="0" presId="urn:microsoft.com/office/officeart/2008/layout/HorizontalMultiLevelHierarchy"/>
    <dgm:cxn modelId="{71BCE351-BC23-7341-85E0-CB0C8A2FF483}" srcId="{60700FEF-B54E-0041-885A-65F3B2B5E0DE}" destId="{AAB8243C-754B-2C48-B40C-A78FBB1015CF}" srcOrd="0" destOrd="0" parTransId="{59A4B5D6-08DA-A944-8CC2-B308433CD982}" sibTransId="{C731774F-D734-3940-8900-4E8F17ED637F}"/>
    <dgm:cxn modelId="{F32DF256-9F89-9C46-9FD4-79246ED142A4}" type="presOf" srcId="{B69D8DE6-C3FF-F84B-BD8E-DF260A575D5E}" destId="{6673E2B8-949C-2049-8E96-56EC03373E18}" srcOrd="1" destOrd="0" presId="urn:microsoft.com/office/officeart/2008/layout/HorizontalMultiLevelHierarchy"/>
    <dgm:cxn modelId="{C9D0EC5B-EBB7-8149-9247-725D529E456D}" type="presOf" srcId="{AAB8243C-754B-2C48-B40C-A78FBB1015CF}" destId="{2BCB92DB-235C-A145-834A-D5C2075FEA75}" srcOrd="0" destOrd="0" presId="urn:microsoft.com/office/officeart/2008/layout/HorizontalMultiLevelHierarchy"/>
    <dgm:cxn modelId="{92EB006A-1DAB-8A4C-B069-99D712F2ACEF}" srcId="{AAB8243C-754B-2C48-B40C-A78FBB1015CF}" destId="{570351E4-1B52-0A47-805D-D209C44990AA}" srcOrd="1" destOrd="0" parTransId="{AAFFBE26-CE52-FC44-997F-E6C20D319A2C}" sibTransId="{DF719B15-87EB-3644-BC43-1C21C960F8C2}"/>
    <dgm:cxn modelId="{A7BFB776-2EB3-284D-8FA3-7B9B2BBDAE13}" srcId="{AAB8243C-754B-2C48-B40C-A78FBB1015CF}" destId="{7DCCC21C-A73D-5043-93DD-B2F15550AA13}" srcOrd="0" destOrd="0" parTransId="{37EFF130-ED31-344F-BB44-8DE5305492DC}" sibTransId="{2501EC79-3EBB-384F-8BD4-881B9537C64D}"/>
    <dgm:cxn modelId="{FFDB977B-5A4B-A841-890B-0D7C77C7BC56}" type="presOf" srcId="{90504A1A-67D2-AD42-AD9F-B0DD050194EB}" destId="{13F611ED-6C16-DC4E-A8FD-5FC13750ADD4}" srcOrd="0" destOrd="0" presId="urn:microsoft.com/office/officeart/2008/layout/HorizontalMultiLevelHierarchy"/>
    <dgm:cxn modelId="{E8079CBA-D231-CD47-9BFD-8BD97BB2918D}" type="presOf" srcId="{37EFF130-ED31-344F-BB44-8DE5305492DC}" destId="{98B553D7-D7E5-E44A-B852-D702923C8F51}" srcOrd="0" destOrd="0" presId="urn:microsoft.com/office/officeart/2008/layout/HorizontalMultiLevelHierarchy"/>
    <dgm:cxn modelId="{1A2DDEBF-5295-4B44-B386-C2F39CC8D981}" type="presOf" srcId="{AAFFBE26-CE52-FC44-997F-E6C20D319A2C}" destId="{1D6256E8-D47F-D74F-B4FD-A716FF47AB56}" srcOrd="0" destOrd="0" presId="urn:microsoft.com/office/officeart/2008/layout/HorizontalMultiLevelHierarchy"/>
    <dgm:cxn modelId="{8CD0E9D4-2230-574E-AC47-CF3963B373CB}" type="presOf" srcId="{B69D8DE6-C3FF-F84B-BD8E-DF260A575D5E}" destId="{EBA40CDC-67EA-4541-9BF2-00197FD0D9B6}" srcOrd="0" destOrd="0" presId="urn:microsoft.com/office/officeart/2008/layout/HorizontalMultiLevelHierarchy"/>
    <dgm:cxn modelId="{5D6D9DD7-D689-EF48-B3E9-12D78670F8F7}" srcId="{AAB8243C-754B-2C48-B40C-A78FBB1015CF}" destId="{E67FD1C6-E465-C543-95C8-DD4C1A6C58BF}" srcOrd="3" destOrd="0" parTransId="{B69D8DE6-C3FF-F84B-BD8E-DF260A575D5E}" sibTransId="{58686B56-66F4-F043-A4F7-CD63C71E7A9A}"/>
    <dgm:cxn modelId="{9EA429DB-9A1A-6640-AF9A-B638BF6157C3}" type="presOf" srcId="{60700FEF-B54E-0041-885A-65F3B2B5E0DE}" destId="{A8875029-CA42-864B-B955-FBA34314258D}" srcOrd="0" destOrd="0" presId="urn:microsoft.com/office/officeart/2008/layout/HorizontalMultiLevelHierarchy"/>
    <dgm:cxn modelId="{F6CA39EF-4991-5745-8B48-44079D56467F}" type="presOf" srcId="{ACCA2C85-D9F4-B24D-9353-8B4E7207881F}" destId="{093DC514-8EC4-FC4B-9ED4-619C8BBDB502}" srcOrd="0" destOrd="0" presId="urn:microsoft.com/office/officeart/2008/layout/HorizontalMultiLevelHierarchy"/>
    <dgm:cxn modelId="{4BDBF8F0-D227-1A41-8343-F62D64720B8E}" type="presOf" srcId="{E67FD1C6-E465-C543-95C8-DD4C1A6C58BF}" destId="{CF139C88-B203-5842-97FB-3072636E74F5}" srcOrd="0" destOrd="0" presId="urn:microsoft.com/office/officeart/2008/layout/HorizontalMultiLevelHierarchy"/>
    <dgm:cxn modelId="{660681FF-DD8C-4E46-890F-679A8C23E38A}" type="presOf" srcId="{AAFFBE26-CE52-FC44-997F-E6C20D319A2C}" destId="{BAE1D3D2-3742-1247-9A9E-EC2A44D30707}" srcOrd="1" destOrd="0" presId="urn:microsoft.com/office/officeart/2008/layout/HorizontalMultiLevelHierarchy"/>
    <dgm:cxn modelId="{09FAD6A3-1930-5D40-92AA-832741F32DDD}" type="presParOf" srcId="{A8875029-CA42-864B-B955-FBA34314258D}" destId="{416B45D1-2357-0349-8FEF-D886972F9364}" srcOrd="0" destOrd="0" presId="urn:microsoft.com/office/officeart/2008/layout/HorizontalMultiLevelHierarchy"/>
    <dgm:cxn modelId="{83384AA9-D10E-274E-AF74-8C319B11A24A}" type="presParOf" srcId="{416B45D1-2357-0349-8FEF-D886972F9364}" destId="{2BCB92DB-235C-A145-834A-D5C2075FEA75}" srcOrd="0" destOrd="0" presId="urn:microsoft.com/office/officeart/2008/layout/HorizontalMultiLevelHierarchy"/>
    <dgm:cxn modelId="{D1F05B12-612C-DA40-9F4A-760A6EF7173E}" type="presParOf" srcId="{416B45D1-2357-0349-8FEF-D886972F9364}" destId="{433368FE-ED11-4E48-ACE4-50BED6A4E78F}" srcOrd="1" destOrd="0" presId="urn:microsoft.com/office/officeart/2008/layout/HorizontalMultiLevelHierarchy"/>
    <dgm:cxn modelId="{E9F745A6-86D3-E243-9794-C027B5AED229}" type="presParOf" srcId="{433368FE-ED11-4E48-ACE4-50BED6A4E78F}" destId="{98B553D7-D7E5-E44A-B852-D702923C8F51}" srcOrd="0" destOrd="0" presId="urn:microsoft.com/office/officeart/2008/layout/HorizontalMultiLevelHierarchy"/>
    <dgm:cxn modelId="{9508C1B7-576B-1D42-9E3B-102ACEAA503E}" type="presParOf" srcId="{98B553D7-D7E5-E44A-B852-D702923C8F51}" destId="{70714F14-B374-E145-9AC0-62E2605ADE28}" srcOrd="0" destOrd="0" presId="urn:microsoft.com/office/officeart/2008/layout/HorizontalMultiLevelHierarchy"/>
    <dgm:cxn modelId="{00D4BF0A-44AB-8C41-8077-FFDD9974D41D}" type="presParOf" srcId="{433368FE-ED11-4E48-ACE4-50BED6A4E78F}" destId="{EEFF7BF9-5B9C-B046-B6D0-84DC08F4444A}" srcOrd="1" destOrd="0" presId="urn:microsoft.com/office/officeart/2008/layout/HorizontalMultiLevelHierarchy"/>
    <dgm:cxn modelId="{A7D11919-AD48-1744-9684-77D94D122450}" type="presParOf" srcId="{EEFF7BF9-5B9C-B046-B6D0-84DC08F4444A}" destId="{CAE6713B-2938-A449-91E2-C21EA52DEFF6}" srcOrd="0" destOrd="0" presId="urn:microsoft.com/office/officeart/2008/layout/HorizontalMultiLevelHierarchy"/>
    <dgm:cxn modelId="{0A789B7F-A1A4-D74D-B0C5-0C9A6C8F01FD}" type="presParOf" srcId="{EEFF7BF9-5B9C-B046-B6D0-84DC08F4444A}" destId="{FC1EB572-2CD9-2E49-B71F-C62EEA4C62D7}" srcOrd="1" destOrd="0" presId="urn:microsoft.com/office/officeart/2008/layout/HorizontalMultiLevelHierarchy"/>
    <dgm:cxn modelId="{BEB04E76-3E30-D949-B8CF-DA40D834D55B}" type="presParOf" srcId="{433368FE-ED11-4E48-ACE4-50BED6A4E78F}" destId="{1D6256E8-D47F-D74F-B4FD-A716FF47AB56}" srcOrd="2" destOrd="0" presId="urn:microsoft.com/office/officeart/2008/layout/HorizontalMultiLevelHierarchy"/>
    <dgm:cxn modelId="{28E44DB8-EC69-014B-8392-617AC9FFD452}" type="presParOf" srcId="{1D6256E8-D47F-D74F-B4FD-A716FF47AB56}" destId="{BAE1D3D2-3742-1247-9A9E-EC2A44D30707}" srcOrd="0" destOrd="0" presId="urn:microsoft.com/office/officeart/2008/layout/HorizontalMultiLevelHierarchy"/>
    <dgm:cxn modelId="{6A0208D7-E15F-8C47-80C7-F95B2D750772}" type="presParOf" srcId="{433368FE-ED11-4E48-ACE4-50BED6A4E78F}" destId="{1B0BC30C-7C4A-F54F-938B-B4FA4D6421CE}" srcOrd="3" destOrd="0" presId="urn:microsoft.com/office/officeart/2008/layout/HorizontalMultiLevelHierarchy"/>
    <dgm:cxn modelId="{2BD829E4-9960-E347-B6C7-9A4F09DF829B}" type="presParOf" srcId="{1B0BC30C-7C4A-F54F-938B-B4FA4D6421CE}" destId="{122BFB5A-6DA6-1340-A225-F91BA47902FE}" srcOrd="0" destOrd="0" presId="urn:microsoft.com/office/officeart/2008/layout/HorizontalMultiLevelHierarchy"/>
    <dgm:cxn modelId="{9569FB6D-BC7D-1D4D-AC3A-DBB6CC26C37D}" type="presParOf" srcId="{1B0BC30C-7C4A-F54F-938B-B4FA4D6421CE}" destId="{A321EC5B-D710-0248-8E52-0860083F051A}" srcOrd="1" destOrd="0" presId="urn:microsoft.com/office/officeart/2008/layout/HorizontalMultiLevelHierarchy"/>
    <dgm:cxn modelId="{DE8FF6A4-CAFB-0941-9264-2A1191DDF99B}" type="presParOf" srcId="{433368FE-ED11-4E48-ACE4-50BED6A4E78F}" destId="{093DC514-8EC4-FC4B-9ED4-619C8BBDB502}" srcOrd="4" destOrd="0" presId="urn:microsoft.com/office/officeart/2008/layout/HorizontalMultiLevelHierarchy"/>
    <dgm:cxn modelId="{37ECD314-AAAB-5847-94FA-A54E1253DB40}" type="presParOf" srcId="{093DC514-8EC4-FC4B-9ED4-619C8BBDB502}" destId="{43B88194-1B57-2548-B9A8-C26F23E45B04}" srcOrd="0" destOrd="0" presId="urn:microsoft.com/office/officeart/2008/layout/HorizontalMultiLevelHierarchy"/>
    <dgm:cxn modelId="{9C20C54D-C45C-8C4A-B00C-DEAA1C8E3209}" type="presParOf" srcId="{433368FE-ED11-4E48-ACE4-50BED6A4E78F}" destId="{BCD7C39B-5AD6-6941-8163-2FC4E03C4BC3}" srcOrd="5" destOrd="0" presId="urn:microsoft.com/office/officeart/2008/layout/HorizontalMultiLevelHierarchy"/>
    <dgm:cxn modelId="{5661283F-FC90-7C49-9C97-09C8C1A2BB39}" type="presParOf" srcId="{BCD7C39B-5AD6-6941-8163-2FC4E03C4BC3}" destId="{13F611ED-6C16-DC4E-A8FD-5FC13750ADD4}" srcOrd="0" destOrd="0" presId="urn:microsoft.com/office/officeart/2008/layout/HorizontalMultiLevelHierarchy"/>
    <dgm:cxn modelId="{6CB0FCAE-1030-5F4A-9324-2FF49A835C7F}" type="presParOf" srcId="{BCD7C39B-5AD6-6941-8163-2FC4E03C4BC3}" destId="{D4450F50-E246-1847-9706-9B0DA83DFFB6}" srcOrd="1" destOrd="0" presId="urn:microsoft.com/office/officeart/2008/layout/HorizontalMultiLevelHierarchy"/>
    <dgm:cxn modelId="{9FF33891-1BD3-6549-B73E-32B8A3B03749}" type="presParOf" srcId="{433368FE-ED11-4E48-ACE4-50BED6A4E78F}" destId="{EBA40CDC-67EA-4541-9BF2-00197FD0D9B6}" srcOrd="6" destOrd="0" presId="urn:microsoft.com/office/officeart/2008/layout/HorizontalMultiLevelHierarchy"/>
    <dgm:cxn modelId="{96392BFB-263B-1441-962F-BC7D05ACA2C8}" type="presParOf" srcId="{EBA40CDC-67EA-4541-9BF2-00197FD0D9B6}" destId="{6673E2B8-949C-2049-8E96-56EC03373E18}" srcOrd="0" destOrd="0" presId="urn:microsoft.com/office/officeart/2008/layout/HorizontalMultiLevelHierarchy"/>
    <dgm:cxn modelId="{DAC4112D-EF03-9041-918C-3A9AA4A539EB}" type="presParOf" srcId="{433368FE-ED11-4E48-ACE4-50BED6A4E78F}" destId="{835CCA4A-581B-4E49-A96C-6E921422EF87}" srcOrd="7" destOrd="0" presId="urn:microsoft.com/office/officeart/2008/layout/HorizontalMultiLevelHierarchy"/>
    <dgm:cxn modelId="{363A937A-FC15-1647-B5D6-A969BB8F8BB1}" type="presParOf" srcId="{835CCA4A-581B-4E49-A96C-6E921422EF87}" destId="{CF139C88-B203-5842-97FB-3072636E74F5}" srcOrd="0" destOrd="0" presId="urn:microsoft.com/office/officeart/2008/layout/HorizontalMultiLevelHierarchy"/>
    <dgm:cxn modelId="{CF4295E5-B2AE-7447-B4B3-427C695F8FF8}" type="presParOf" srcId="{835CCA4A-581B-4E49-A96C-6E921422EF87}" destId="{5CBF8B1C-3A66-CD46-A61A-A70A0A057657}"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9CE2AEA-2B45-3E45-8CF4-7809A3FF4FD5}" type="doc">
      <dgm:prSet loTypeId="urn:microsoft.com/office/officeart/2008/layout/HorizontalMultiLevelHierarchy" loCatId="" qsTypeId="urn:microsoft.com/office/officeart/2005/8/quickstyle/simple1" qsCatId="simple" csTypeId="urn:microsoft.com/office/officeart/2005/8/colors/accent1_2" csCatId="accent1" phldr="1"/>
      <dgm:spPr/>
      <dgm:t>
        <a:bodyPr/>
        <a:lstStyle/>
        <a:p>
          <a:endParaRPr lang="en-US"/>
        </a:p>
      </dgm:t>
    </dgm:pt>
    <dgm:pt modelId="{5135AB2A-1608-4048-854C-50746D75A5E4}">
      <dgm:prSet phldrT="[Text]"/>
      <dgm:spPr/>
      <dgm:t>
        <a:bodyPr/>
        <a:lstStyle/>
        <a:p>
          <a:r>
            <a:rPr lang="en-US" dirty="0"/>
            <a:t>Not Survived</a:t>
          </a:r>
        </a:p>
      </dgm:t>
    </dgm:pt>
    <dgm:pt modelId="{899739CB-9463-774B-BACC-61E52F76E40A}" type="parTrans" cxnId="{0523BB23-6CAE-3241-9917-CB97AB62CE93}">
      <dgm:prSet/>
      <dgm:spPr/>
      <dgm:t>
        <a:bodyPr/>
        <a:lstStyle/>
        <a:p>
          <a:endParaRPr lang="en-US"/>
        </a:p>
      </dgm:t>
    </dgm:pt>
    <dgm:pt modelId="{32BC47A8-756B-9D41-989F-6F2A0EE2633C}" type="sibTrans" cxnId="{0523BB23-6CAE-3241-9917-CB97AB62CE93}">
      <dgm:prSet/>
      <dgm:spPr/>
      <dgm:t>
        <a:bodyPr/>
        <a:lstStyle/>
        <a:p>
          <a:endParaRPr lang="en-US"/>
        </a:p>
      </dgm:t>
    </dgm:pt>
    <dgm:pt modelId="{16B574A2-4A1F-8541-AD60-C2D3B5E2F990}">
      <dgm:prSet phldrT="[Text]"/>
      <dgm:spPr/>
      <dgm:t>
        <a:bodyPr/>
        <a:lstStyle/>
        <a:p>
          <a:r>
            <a:rPr lang="en-US" dirty="0"/>
            <a:t>Died</a:t>
          </a:r>
        </a:p>
      </dgm:t>
    </dgm:pt>
    <dgm:pt modelId="{EAF525C5-6F17-0540-8645-FA4835D26758}" type="parTrans" cxnId="{92619BD0-11FE-8D48-8ED9-E174CEBDE709}">
      <dgm:prSet/>
      <dgm:spPr/>
      <dgm:t>
        <a:bodyPr/>
        <a:lstStyle/>
        <a:p>
          <a:endParaRPr lang="en-US"/>
        </a:p>
      </dgm:t>
    </dgm:pt>
    <dgm:pt modelId="{846808FE-22DB-5244-867D-9A650498C374}" type="sibTrans" cxnId="{92619BD0-11FE-8D48-8ED9-E174CEBDE709}">
      <dgm:prSet/>
      <dgm:spPr/>
      <dgm:t>
        <a:bodyPr/>
        <a:lstStyle/>
        <a:p>
          <a:endParaRPr lang="en-US"/>
        </a:p>
      </dgm:t>
    </dgm:pt>
    <dgm:pt modelId="{3A444793-4689-2A45-A34F-ED6521D148FC}">
      <dgm:prSet phldrT="[Text]"/>
      <dgm:spPr/>
      <dgm:t>
        <a:bodyPr/>
        <a:lstStyle/>
        <a:p>
          <a:r>
            <a:rPr lang="en-US" dirty="0"/>
            <a:t>Euthanasia</a:t>
          </a:r>
        </a:p>
      </dgm:t>
    </dgm:pt>
    <dgm:pt modelId="{F21A755A-6D42-164D-8834-2806192128D0}" type="parTrans" cxnId="{BF2569F0-956F-3247-B029-E1092B65BE4E}">
      <dgm:prSet/>
      <dgm:spPr/>
      <dgm:t>
        <a:bodyPr/>
        <a:lstStyle/>
        <a:p>
          <a:endParaRPr lang="en-US"/>
        </a:p>
      </dgm:t>
    </dgm:pt>
    <dgm:pt modelId="{1AFE8E37-BB28-774C-B4E5-BE45058AF9A7}" type="sibTrans" cxnId="{BF2569F0-956F-3247-B029-E1092B65BE4E}">
      <dgm:prSet/>
      <dgm:spPr/>
      <dgm:t>
        <a:bodyPr/>
        <a:lstStyle/>
        <a:p>
          <a:endParaRPr lang="en-US"/>
        </a:p>
      </dgm:t>
    </dgm:pt>
    <dgm:pt modelId="{F1E9E69F-E9E4-9945-AE2D-BEB128C59DE1}" type="pres">
      <dgm:prSet presAssocID="{B9CE2AEA-2B45-3E45-8CF4-7809A3FF4FD5}" presName="Name0" presStyleCnt="0">
        <dgm:presLayoutVars>
          <dgm:chPref val="1"/>
          <dgm:dir/>
          <dgm:animOne val="branch"/>
          <dgm:animLvl val="lvl"/>
          <dgm:resizeHandles val="exact"/>
        </dgm:presLayoutVars>
      </dgm:prSet>
      <dgm:spPr/>
    </dgm:pt>
    <dgm:pt modelId="{1D2F3295-A0A9-5E4C-A3D0-428173A23846}" type="pres">
      <dgm:prSet presAssocID="{5135AB2A-1608-4048-854C-50746D75A5E4}" presName="root1" presStyleCnt="0"/>
      <dgm:spPr/>
    </dgm:pt>
    <dgm:pt modelId="{B37C7670-0F69-434B-AA72-0522C8BEF324}" type="pres">
      <dgm:prSet presAssocID="{5135AB2A-1608-4048-854C-50746D75A5E4}" presName="LevelOneTextNode" presStyleLbl="node0" presStyleIdx="0" presStyleCnt="1">
        <dgm:presLayoutVars>
          <dgm:chPref val="3"/>
        </dgm:presLayoutVars>
      </dgm:prSet>
      <dgm:spPr/>
    </dgm:pt>
    <dgm:pt modelId="{8C53A28A-39BF-1D40-9354-6DC6F1BEDB77}" type="pres">
      <dgm:prSet presAssocID="{5135AB2A-1608-4048-854C-50746D75A5E4}" presName="level2hierChild" presStyleCnt="0"/>
      <dgm:spPr/>
    </dgm:pt>
    <dgm:pt modelId="{123EC18F-257E-4148-85D2-3F74E00D6898}" type="pres">
      <dgm:prSet presAssocID="{EAF525C5-6F17-0540-8645-FA4835D26758}" presName="conn2-1" presStyleLbl="parChTrans1D2" presStyleIdx="0" presStyleCnt="2"/>
      <dgm:spPr/>
    </dgm:pt>
    <dgm:pt modelId="{84F43D54-09E3-C84D-A576-87356F50774C}" type="pres">
      <dgm:prSet presAssocID="{EAF525C5-6F17-0540-8645-FA4835D26758}" presName="connTx" presStyleLbl="parChTrans1D2" presStyleIdx="0" presStyleCnt="2"/>
      <dgm:spPr/>
    </dgm:pt>
    <dgm:pt modelId="{AE5CC20E-A2B3-1E49-B510-AABDAA12CD38}" type="pres">
      <dgm:prSet presAssocID="{16B574A2-4A1F-8541-AD60-C2D3B5E2F990}" presName="root2" presStyleCnt="0"/>
      <dgm:spPr/>
    </dgm:pt>
    <dgm:pt modelId="{DA695C92-2155-6942-86F9-C086E7DA7800}" type="pres">
      <dgm:prSet presAssocID="{16B574A2-4A1F-8541-AD60-C2D3B5E2F990}" presName="LevelTwoTextNode" presStyleLbl="node2" presStyleIdx="0" presStyleCnt="2">
        <dgm:presLayoutVars>
          <dgm:chPref val="3"/>
        </dgm:presLayoutVars>
      </dgm:prSet>
      <dgm:spPr/>
    </dgm:pt>
    <dgm:pt modelId="{825C17B6-F470-1641-8BB3-7711731E2610}" type="pres">
      <dgm:prSet presAssocID="{16B574A2-4A1F-8541-AD60-C2D3B5E2F990}" presName="level3hierChild" presStyleCnt="0"/>
      <dgm:spPr/>
    </dgm:pt>
    <dgm:pt modelId="{0354CD2F-0EFC-474E-8D6F-70848D1BEEC2}" type="pres">
      <dgm:prSet presAssocID="{F21A755A-6D42-164D-8834-2806192128D0}" presName="conn2-1" presStyleLbl="parChTrans1D2" presStyleIdx="1" presStyleCnt="2"/>
      <dgm:spPr/>
    </dgm:pt>
    <dgm:pt modelId="{4AD1D437-70F3-904C-B82A-11B9A95F5A2C}" type="pres">
      <dgm:prSet presAssocID="{F21A755A-6D42-164D-8834-2806192128D0}" presName="connTx" presStyleLbl="parChTrans1D2" presStyleIdx="1" presStyleCnt="2"/>
      <dgm:spPr/>
    </dgm:pt>
    <dgm:pt modelId="{BA5035CF-9DC4-8745-B66A-40E42560C033}" type="pres">
      <dgm:prSet presAssocID="{3A444793-4689-2A45-A34F-ED6521D148FC}" presName="root2" presStyleCnt="0"/>
      <dgm:spPr/>
    </dgm:pt>
    <dgm:pt modelId="{6DFE2A06-D0BD-C64E-B334-5F1A69AD91C5}" type="pres">
      <dgm:prSet presAssocID="{3A444793-4689-2A45-A34F-ED6521D148FC}" presName="LevelTwoTextNode" presStyleLbl="node2" presStyleIdx="1" presStyleCnt="2">
        <dgm:presLayoutVars>
          <dgm:chPref val="3"/>
        </dgm:presLayoutVars>
      </dgm:prSet>
      <dgm:spPr/>
    </dgm:pt>
    <dgm:pt modelId="{BB318430-5D8D-C74A-B358-01D2F1AAB1F6}" type="pres">
      <dgm:prSet presAssocID="{3A444793-4689-2A45-A34F-ED6521D148FC}" presName="level3hierChild" presStyleCnt="0"/>
      <dgm:spPr/>
    </dgm:pt>
  </dgm:ptLst>
  <dgm:cxnLst>
    <dgm:cxn modelId="{49E98403-888C-2F4A-B18A-960CB7A04265}" type="presOf" srcId="{16B574A2-4A1F-8541-AD60-C2D3B5E2F990}" destId="{DA695C92-2155-6942-86F9-C086E7DA7800}" srcOrd="0" destOrd="0" presId="urn:microsoft.com/office/officeart/2008/layout/HorizontalMultiLevelHierarchy"/>
    <dgm:cxn modelId="{8C73271C-6177-2648-B68D-400DF5A2467F}" type="presOf" srcId="{F21A755A-6D42-164D-8834-2806192128D0}" destId="{4AD1D437-70F3-904C-B82A-11B9A95F5A2C}" srcOrd="1" destOrd="0" presId="urn:microsoft.com/office/officeart/2008/layout/HorizontalMultiLevelHierarchy"/>
    <dgm:cxn modelId="{C36D8023-8207-0544-93AD-7803D69775E0}" type="presOf" srcId="{EAF525C5-6F17-0540-8645-FA4835D26758}" destId="{123EC18F-257E-4148-85D2-3F74E00D6898}" srcOrd="0" destOrd="0" presId="urn:microsoft.com/office/officeart/2008/layout/HorizontalMultiLevelHierarchy"/>
    <dgm:cxn modelId="{0523BB23-6CAE-3241-9917-CB97AB62CE93}" srcId="{B9CE2AEA-2B45-3E45-8CF4-7809A3FF4FD5}" destId="{5135AB2A-1608-4048-854C-50746D75A5E4}" srcOrd="0" destOrd="0" parTransId="{899739CB-9463-774B-BACC-61E52F76E40A}" sibTransId="{32BC47A8-756B-9D41-989F-6F2A0EE2633C}"/>
    <dgm:cxn modelId="{2631EB86-1342-8340-8498-F7B87D826CB2}" type="presOf" srcId="{F21A755A-6D42-164D-8834-2806192128D0}" destId="{0354CD2F-0EFC-474E-8D6F-70848D1BEEC2}" srcOrd="0" destOrd="0" presId="urn:microsoft.com/office/officeart/2008/layout/HorizontalMultiLevelHierarchy"/>
    <dgm:cxn modelId="{3718259B-C665-B34F-91EE-8F2A2F0EF8EF}" type="presOf" srcId="{5135AB2A-1608-4048-854C-50746D75A5E4}" destId="{B37C7670-0F69-434B-AA72-0522C8BEF324}" srcOrd="0" destOrd="0" presId="urn:microsoft.com/office/officeart/2008/layout/HorizontalMultiLevelHierarchy"/>
    <dgm:cxn modelId="{920225A2-E585-6345-835D-73486B8BA929}" type="presOf" srcId="{EAF525C5-6F17-0540-8645-FA4835D26758}" destId="{84F43D54-09E3-C84D-A576-87356F50774C}" srcOrd="1" destOrd="0" presId="urn:microsoft.com/office/officeart/2008/layout/HorizontalMultiLevelHierarchy"/>
    <dgm:cxn modelId="{462DC1A9-0444-BB4E-A8FE-EBA9B20E0E17}" type="presOf" srcId="{3A444793-4689-2A45-A34F-ED6521D148FC}" destId="{6DFE2A06-D0BD-C64E-B334-5F1A69AD91C5}" srcOrd="0" destOrd="0" presId="urn:microsoft.com/office/officeart/2008/layout/HorizontalMultiLevelHierarchy"/>
    <dgm:cxn modelId="{92619BD0-11FE-8D48-8ED9-E174CEBDE709}" srcId="{5135AB2A-1608-4048-854C-50746D75A5E4}" destId="{16B574A2-4A1F-8541-AD60-C2D3B5E2F990}" srcOrd="0" destOrd="0" parTransId="{EAF525C5-6F17-0540-8645-FA4835D26758}" sibTransId="{846808FE-22DB-5244-867D-9A650498C374}"/>
    <dgm:cxn modelId="{27CE08E8-95BD-C745-B281-B6760F74A30A}" type="presOf" srcId="{B9CE2AEA-2B45-3E45-8CF4-7809A3FF4FD5}" destId="{F1E9E69F-E9E4-9945-AE2D-BEB128C59DE1}" srcOrd="0" destOrd="0" presId="urn:microsoft.com/office/officeart/2008/layout/HorizontalMultiLevelHierarchy"/>
    <dgm:cxn modelId="{BF2569F0-956F-3247-B029-E1092B65BE4E}" srcId="{5135AB2A-1608-4048-854C-50746D75A5E4}" destId="{3A444793-4689-2A45-A34F-ED6521D148FC}" srcOrd="1" destOrd="0" parTransId="{F21A755A-6D42-164D-8834-2806192128D0}" sibTransId="{1AFE8E37-BB28-774C-B4E5-BE45058AF9A7}"/>
    <dgm:cxn modelId="{EC719508-5064-2C46-89FF-B685EC537E5B}" type="presParOf" srcId="{F1E9E69F-E9E4-9945-AE2D-BEB128C59DE1}" destId="{1D2F3295-A0A9-5E4C-A3D0-428173A23846}" srcOrd="0" destOrd="0" presId="urn:microsoft.com/office/officeart/2008/layout/HorizontalMultiLevelHierarchy"/>
    <dgm:cxn modelId="{75CC4D6A-0E9F-F943-A11D-855805B0FBCD}" type="presParOf" srcId="{1D2F3295-A0A9-5E4C-A3D0-428173A23846}" destId="{B37C7670-0F69-434B-AA72-0522C8BEF324}" srcOrd="0" destOrd="0" presId="urn:microsoft.com/office/officeart/2008/layout/HorizontalMultiLevelHierarchy"/>
    <dgm:cxn modelId="{86D83262-B83A-E445-BDAE-1955FFB5065F}" type="presParOf" srcId="{1D2F3295-A0A9-5E4C-A3D0-428173A23846}" destId="{8C53A28A-39BF-1D40-9354-6DC6F1BEDB77}" srcOrd="1" destOrd="0" presId="urn:microsoft.com/office/officeart/2008/layout/HorizontalMultiLevelHierarchy"/>
    <dgm:cxn modelId="{7F49CB2E-F63A-EA47-9FD7-4152FB8C1EC4}" type="presParOf" srcId="{8C53A28A-39BF-1D40-9354-6DC6F1BEDB77}" destId="{123EC18F-257E-4148-85D2-3F74E00D6898}" srcOrd="0" destOrd="0" presId="urn:microsoft.com/office/officeart/2008/layout/HorizontalMultiLevelHierarchy"/>
    <dgm:cxn modelId="{D425EC46-4B25-E54F-98F8-BD64E134D654}" type="presParOf" srcId="{123EC18F-257E-4148-85D2-3F74E00D6898}" destId="{84F43D54-09E3-C84D-A576-87356F50774C}" srcOrd="0" destOrd="0" presId="urn:microsoft.com/office/officeart/2008/layout/HorizontalMultiLevelHierarchy"/>
    <dgm:cxn modelId="{82D07065-1C6D-AD47-AA18-8F480B397116}" type="presParOf" srcId="{8C53A28A-39BF-1D40-9354-6DC6F1BEDB77}" destId="{AE5CC20E-A2B3-1E49-B510-AABDAA12CD38}" srcOrd="1" destOrd="0" presId="urn:microsoft.com/office/officeart/2008/layout/HorizontalMultiLevelHierarchy"/>
    <dgm:cxn modelId="{37DFE711-81D1-A34D-97CC-A39C0EC4A2E5}" type="presParOf" srcId="{AE5CC20E-A2B3-1E49-B510-AABDAA12CD38}" destId="{DA695C92-2155-6942-86F9-C086E7DA7800}" srcOrd="0" destOrd="0" presId="urn:microsoft.com/office/officeart/2008/layout/HorizontalMultiLevelHierarchy"/>
    <dgm:cxn modelId="{6FEE82A8-FA19-6048-9F3B-EE78530961DC}" type="presParOf" srcId="{AE5CC20E-A2B3-1E49-B510-AABDAA12CD38}" destId="{825C17B6-F470-1641-8BB3-7711731E2610}" srcOrd="1" destOrd="0" presId="urn:microsoft.com/office/officeart/2008/layout/HorizontalMultiLevelHierarchy"/>
    <dgm:cxn modelId="{64365538-099C-5A49-AB8F-FFFDB14C7E97}" type="presParOf" srcId="{8C53A28A-39BF-1D40-9354-6DC6F1BEDB77}" destId="{0354CD2F-0EFC-474E-8D6F-70848D1BEEC2}" srcOrd="2" destOrd="0" presId="urn:microsoft.com/office/officeart/2008/layout/HorizontalMultiLevelHierarchy"/>
    <dgm:cxn modelId="{BD7F65D4-D961-2246-8BAB-B4E4337F01A4}" type="presParOf" srcId="{0354CD2F-0EFC-474E-8D6F-70848D1BEEC2}" destId="{4AD1D437-70F3-904C-B82A-11B9A95F5A2C}" srcOrd="0" destOrd="0" presId="urn:microsoft.com/office/officeart/2008/layout/HorizontalMultiLevelHierarchy"/>
    <dgm:cxn modelId="{82782B5F-BB04-5047-BAB0-3DBD89D5DDE4}" type="presParOf" srcId="{8C53A28A-39BF-1D40-9354-6DC6F1BEDB77}" destId="{BA5035CF-9DC4-8745-B66A-40E42560C033}" srcOrd="3" destOrd="0" presId="urn:microsoft.com/office/officeart/2008/layout/HorizontalMultiLevelHierarchy"/>
    <dgm:cxn modelId="{BBDFB9AF-7437-1749-B209-9432A96286CD}" type="presParOf" srcId="{BA5035CF-9DC4-8745-B66A-40E42560C033}" destId="{6DFE2A06-D0BD-C64E-B334-5F1A69AD91C5}" srcOrd="0" destOrd="0" presId="urn:microsoft.com/office/officeart/2008/layout/HorizontalMultiLevelHierarchy"/>
    <dgm:cxn modelId="{993C3571-1E00-6C48-B62F-0D44968BD107}" type="presParOf" srcId="{BA5035CF-9DC4-8745-B66A-40E42560C033}" destId="{BB318430-5D8D-C74A-B358-01D2F1AAB1F6}" srcOrd="1" destOrd="0" presId="urn:microsoft.com/office/officeart/2008/layout/HorizontalMultiLevelHierarchy"/>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5A7A018-0121-4B8E-B76E-F2C280695E93}" type="doc">
      <dgm:prSet loTypeId="urn:microsoft.com/office/officeart/2008/layout/LinedList" loCatId="list" qsTypeId="urn:microsoft.com/office/officeart/2005/8/quickstyle/simple1" qsCatId="simple" csTypeId="urn:microsoft.com/office/officeart/2005/8/colors/accent4_2" csCatId="accent4"/>
      <dgm:spPr/>
      <dgm:t>
        <a:bodyPr/>
        <a:lstStyle/>
        <a:p>
          <a:endParaRPr lang="en-US"/>
        </a:p>
      </dgm:t>
    </dgm:pt>
    <dgm:pt modelId="{23CF16C3-FF06-43B4-A32A-207AA5E9FEAD}">
      <dgm:prSet/>
      <dgm:spPr/>
      <dgm:t>
        <a:bodyPr/>
        <a:lstStyle/>
        <a:p>
          <a:r>
            <a:rPr lang="en-US"/>
            <a:t>16% of the cats and dogs that enter the shelter do not survive. </a:t>
          </a:r>
        </a:p>
      </dgm:t>
    </dgm:pt>
    <dgm:pt modelId="{2E1501C6-C07F-402C-80C7-D93C77E13C3A}" type="parTrans" cxnId="{779B73D3-3EE5-4702-90B7-433D3A444B40}">
      <dgm:prSet/>
      <dgm:spPr/>
      <dgm:t>
        <a:bodyPr/>
        <a:lstStyle/>
        <a:p>
          <a:endParaRPr lang="en-US"/>
        </a:p>
      </dgm:t>
    </dgm:pt>
    <dgm:pt modelId="{D25F0B94-E550-4885-85CE-7E3C413005A4}" type="sibTrans" cxnId="{779B73D3-3EE5-4702-90B7-433D3A444B40}">
      <dgm:prSet/>
      <dgm:spPr/>
      <dgm:t>
        <a:bodyPr/>
        <a:lstStyle/>
        <a:p>
          <a:endParaRPr lang="en-US"/>
        </a:p>
      </dgm:t>
    </dgm:pt>
    <dgm:pt modelId="{76C7D9F6-ADA5-458F-8ED7-73F45703BBF1}">
      <dgm:prSet/>
      <dgm:spPr/>
      <dgm:t>
        <a:bodyPr/>
        <a:lstStyle/>
        <a:p>
          <a:r>
            <a:rPr lang="en-US"/>
            <a:t>Of those who do not survive, the majority are euthanized due to suffering or aggressive behavior. </a:t>
          </a:r>
        </a:p>
      </dgm:t>
    </dgm:pt>
    <dgm:pt modelId="{9F83A131-C20E-49BD-A589-36F4EB1BC484}" type="parTrans" cxnId="{4663984B-5CAD-460D-A563-2B54BE7D128F}">
      <dgm:prSet/>
      <dgm:spPr/>
      <dgm:t>
        <a:bodyPr/>
        <a:lstStyle/>
        <a:p>
          <a:endParaRPr lang="en-US"/>
        </a:p>
      </dgm:t>
    </dgm:pt>
    <dgm:pt modelId="{479452CD-B611-4B3E-8953-DE7183E6F0C1}" type="sibTrans" cxnId="{4663984B-5CAD-460D-A563-2B54BE7D128F}">
      <dgm:prSet/>
      <dgm:spPr/>
      <dgm:t>
        <a:bodyPr/>
        <a:lstStyle/>
        <a:p>
          <a:endParaRPr lang="en-US"/>
        </a:p>
      </dgm:t>
    </dgm:pt>
    <dgm:pt modelId="{6BAF8AED-ED92-4EE6-B7AA-18E9F5761681}">
      <dgm:prSet/>
      <dgm:spPr/>
      <dgm:t>
        <a:bodyPr/>
        <a:lstStyle/>
        <a:p>
          <a:r>
            <a:rPr lang="en-US"/>
            <a:t>Useful variables in predicting survival rate are Age, Sex, Animal Type, Breed, and Color.</a:t>
          </a:r>
        </a:p>
      </dgm:t>
    </dgm:pt>
    <dgm:pt modelId="{607F35E2-D4DF-4210-B4F1-983C5682D274}" type="parTrans" cxnId="{ACAA96EF-1E68-42E6-BB8F-15C804866D31}">
      <dgm:prSet/>
      <dgm:spPr/>
      <dgm:t>
        <a:bodyPr/>
        <a:lstStyle/>
        <a:p>
          <a:endParaRPr lang="en-US"/>
        </a:p>
      </dgm:t>
    </dgm:pt>
    <dgm:pt modelId="{A977D650-98FB-45C9-B54C-48B08C0930DB}" type="sibTrans" cxnId="{ACAA96EF-1E68-42E6-BB8F-15C804866D31}">
      <dgm:prSet/>
      <dgm:spPr/>
      <dgm:t>
        <a:bodyPr/>
        <a:lstStyle/>
        <a:p>
          <a:endParaRPr lang="en-US"/>
        </a:p>
      </dgm:t>
    </dgm:pt>
    <dgm:pt modelId="{090ACE2E-3C04-9C4A-B26B-CF499E57B1B2}" type="pres">
      <dgm:prSet presAssocID="{A5A7A018-0121-4B8E-B76E-F2C280695E93}" presName="vert0" presStyleCnt="0">
        <dgm:presLayoutVars>
          <dgm:dir/>
          <dgm:animOne val="branch"/>
          <dgm:animLvl val="lvl"/>
        </dgm:presLayoutVars>
      </dgm:prSet>
      <dgm:spPr/>
    </dgm:pt>
    <dgm:pt modelId="{FE5A4072-CC6B-AE43-B9D0-4EBFFFACE184}" type="pres">
      <dgm:prSet presAssocID="{23CF16C3-FF06-43B4-A32A-207AA5E9FEAD}" presName="thickLine" presStyleLbl="alignNode1" presStyleIdx="0" presStyleCnt="3"/>
      <dgm:spPr/>
    </dgm:pt>
    <dgm:pt modelId="{9641144D-9B93-0B4E-9799-77E6A7781D06}" type="pres">
      <dgm:prSet presAssocID="{23CF16C3-FF06-43B4-A32A-207AA5E9FEAD}" presName="horz1" presStyleCnt="0"/>
      <dgm:spPr/>
    </dgm:pt>
    <dgm:pt modelId="{D9AFE2AE-318C-3746-AF12-D0A27434AAA5}" type="pres">
      <dgm:prSet presAssocID="{23CF16C3-FF06-43B4-A32A-207AA5E9FEAD}" presName="tx1" presStyleLbl="revTx" presStyleIdx="0" presStyleCnt="3"/>
      <dgm:spPr/>
    </dgm:pt>
    <dgm:pt modelId="{A98C943E-842B-D642-9C57-6D4D820339B1}" type="pres">
      <dgm:prSet presAssocID="{23CF16C3-FF06-43B4-A32A-207AA5E9FEAD}" presName="vert1" presStyleCnt="0"/>
      <dgm:spPr/>
    </dgm:pt>
    <dgm:pt modelId="{7262A66C-B128-2947-BA63-CC42973B7BFE}" type="pres">
      <dgm:prSet presAssocID="{76C7D9F6-ADA5-458F-8ED7-73F45703BBF1}" presName="thickLine" presStyleLbl="alignNode1" presStyleIdx="1" presStyleCnt="3"/>
      <dgm:spPr/>
    </dgm:pt>
    <dgm:pt modelId="{6F7063E5-23EB-D64C-87B4-64BDA7478100}" type="pres">
      <dgm:prSet presAssocID="{76C7D9F6-ADA5-458F-8ED7-73F45703BBF1}" presName="horz1" presStyleCnt="0"/>
      <dgm:spPr/>
    </dgm:pt>
    <dgm:pt modelId="{2170C589-36A1-0644-B2EA-112587829C94}" type="pres">
      <dgm:prSet presAssocID="{76C7D9F6-ADA5-458F-8ED7-73F45703BBF1}" presName="tx1" presStyleLbl="revTx" presStyleIdx="1" presStyleCnt="3"/>
      <dgm:spPr/>
    </dgm:pt>
    <dgm:pt modelId="{AFEE6F52-5A7F-F440-8A1B-A1A9DA08C573}" type="pres">
      <dgm:prSet presAssocID="{76C7D9F6-ADA5-458F-8ED7-73F45703BBF1}" presName="vert1" presStyleCnt="0"/>
      <dgm:spPr/>
    </dgm:pt>
    <dgm:pt modelId="{CF0D5146-CFC0-8147-9BB5-525A27E6CBD7}" type="pres">
      <dgm:prSet presAssocID="{6BAF8AED-ED92-4EE6-B7AA-18E9F5761681}" presName="thickLine" presStyleLbl="alignNode1" presStyleIdx="2" presStyleCnt="3"/>
      <dgm:spPr/>
    </dgm:pt>
    <dgm:pt modelId="{DC3B1A00-B87D-4440-A09D-8248135376C4}" type="pres">
      <dgm:prSet presAssocID="{6BAF8AED-ED92-4EE6-B7AA-18E9F5761681}" presName="horz1" presStyleCnt="0"/>
      <dgm:spPr/>
    </dgm:pt>
    <dgm:pt modelId="{CDA44D12-1E22-7D4E-BC2D-17807B4D1007}" type="pres">
      <dgm:prSet presAssocID="{6BAF8AED-ED92-4EE6-B7AA-18E9F5761681}" presName="tx1" presStyleLbl="revTx" presStyleIdx="2" presStyleCnt="3"/>
      <dgm:spPr/>
    </dgm:pt>
    <dgm:pt modelId="{FC1E6A37-9DE3-3B4E-8961-305660B1BDB5}" type="pres">
      <dgm:prSet presAssocID="{6BAF8AED-ED92-4EE6-B7AA-18E9F5761681}" presName="vert1" presStyleCnt="0"/>
      <dgm:spPr/>
    </dgm:pt>
  </dgm:ptLst>
  <dgm:cxnLst>
    <dgm:cxn modelId="{3CF7A532-DB1D-9E45-AA17-E08CC8EF5A7B}" type="presOf" srcId="{76C7D9F6-ADA5-458F-8ED7-73F45703BBF1}" destId="{2170C589-36A1-0644-B2EA-112587829C94}" srcOrd="0" destOrd="0" presId="urn:microsoft.com/office/officeart/2008/layout/LinedList"/>
    <dgm:cxn modelId="{E4F4C339-07CA-8248-A43F-2EACA6E7DE66}" type="presOf" srcId="{A5A7A018-0121-4B8E-B76E-F2C280695E93}" destId="{090ACE2E-3C04-9C4A-B26B-CF499E57B1B2}" srcOrd="0" destOrd="0" presId="urn:microsoft.com/office/officeart/2008/layout/LinedList"/>
    <dgm:cxn modelId="{FCDC0C3C-925F-F440-84EA-E52AD87ACF0D}" type="presOf" srcId="{23CF16C3-FF06-43B4-A32A-207AA5E9FEAD}" destId="{D9AFE2AE-318C-3746-AF12-D0A27434AAA5}" srcOrd="0" destOrd="0" presId="urn:microsoft.com/office/officeart/2008/layout/LinedList"/>
    <dgm:cxn modelId="{4663984B-5CAD-460D-A563-2B54BE7D128F}" srcId="{A5A7A018-0121-4B8E-B76E-F2C280695E93}" destId="{76C7D9F6-ADA5-458F-8ED7-73F45703BBF1}" srcOrd="1" destOrd="0" parTransId="{9F83A131-C20E-49BD-A589-36F4EB1BC484}" sibTransId="{479452CD-B611-4B3E-8953-DE7183E6F0C1}"/>
    <dgm:cxn modelId="{861C517A-BEE6-C544-94D8-56D983FEEA2C}" type="presOf" srcId="{6BAF8AED-ED92-4EE6-B7AA-18E9F5761681}" destId="{CDA44D12-1E22-7D4E-BC2D-17807B4D1007}" srcOrd="0" destOrd="0" presId="urn:microsoft.com/office/officeart/2008/layout/LinedList"/>
    <dgm:cxn modelId="{779B73D3-3EE5-4702-90B7-433D3A444B40}" srcId="{A5A7A018-0121-4B8E-B76E-F2C280695E93}" destId="{23CF16C3-FF06-43B4-A32A-207AA5E9FEAD}" srcOrd="0" destOrd="0" parTransId="{2E1501C6-C07F-402C-80C7-D93C77E13C3A}" sibTransId="{D25F0B94-E550-4885-85CE-7E3C413005A4}"/>
    <dgm:cxn modelId="{ACAA96EF-1E68-42E6-BB8F-15C804866D31}" srcId="{A5A7A018-0121-4B8E-B76E-F2C280695E93}" destId="{6BAF8AED-ED92-4EE6-B7AA-18E9F5761681}" srcOrd="2" destOrd="0" parTransId="{607F35E2-D4DF-4210-B4F1-983C5682D274}" sibTransId="{A977D650-98FB-45C9-B54C-48B08C0930DB}"/>
    <dgm:cxn modelId="{42CF1C3E-FDA9-FD40-9A7B-827962D1FC14}" type="presParOf" srcId="{090ACE2E-3C04-9C4A-B26B-CF499E57B1B2}" destId="{FE5A4072-CC6B-AE43-B9D0-4EBFFFACE184}" srcOrd="0" destOrd="0" presId="urn:microsoft.com/office/officeart/2008/layout/LinedList"/>
    <dgm:cxn modelId="{9CAD60FB-F90D-8649-BAB7-FFAF2BBCA51C}" type="presParOf" srcId="{090ACE2E-3C04-9C4A-B26B-CF499E57B1B2}" destId="{9641144D-9B93-0B4E-9799-77E6A7781D06}" srcOrd="1" destOrd="0" presId="urn:microsoft.com/office/officeart/2008/layout/LinedList"/>
    <dgm:cxn modelId="{93530ABD-DACA-9840-97E5-970C0454590A}" type="presParOf" srcId="{9641144D-9B93-0B4E-9799-77E6A7781D06}" destId="{D9AFE2AE-318C-3746-AF12-D0A27434AAA5}" srcOrd="0" destOrd="0" presId="urn:microsoft.com/office/officeart/2008/layout/LinedList"/>
    <dgm:cxn modelId="{426D0ACF-F9E2-D54B-A092-6949A70518EB}" type="presParOf" srcId="{9641144D-9B93-0B4E-9799-77E6A7781D06}" destId="{A98C943E-842B-D642-9C57-6D4D820339B1}" srcOrd="1" destOrd="0" presId="urn:microsoft.com/office/officeart/2008/layout/LinedList"/>
    <dgm:cxn modelId="{1B68B3D8-F263-2749-8773-1A07EDEE863D}" type="presParOf" srcId="{090ACE2E-3C04-9C4A-B26B-CF499E57B1B2}" destId="{7262A66C-B128-2947-BA63-CC42973B7BFE}" srcOrd="2" destOrd="0" presId="urn:microsoft.com/office/officeart/2008/layout/LinedList"/>
    <dgm:cxn modelId="{EEE0242D-DC15-C541-A6E3-B8AB42CB9DB0}" type="presParOf" srcId="{090ACE2E-3C04-9C4A-B26B-CF499E57B1B2}" destId="{6F7063E5-23EB-D64C-87B4-64BDA7478100}" srcOrd="3" destOrd="0" presId="urn:microsoft.com/office/officeart/2008/layout/LinedList"/>
    <dgm:cxn modelId="{A5FBCD91-45E0-E244-A31A-8CBBEEA4A812}" type="presParOf" srcId="{6F7063E5-23EB-D64C-87B4-64BDA7478100}" destId="{2170C589-36A1-0644-B2EA-112587829C94}" srcOrd="0" destOrd="0" presId="urn:microsoft.com/office/officeart/2008/layout/LinedList"/>
    <dgm:cxn modelId="{E781168B-F4DE-CE49-A701-3C0BF9D2C68A}" type="presParOf" srcId="{6F7063E5-23EB-D64C-87B4-64BDA7478100}" destId="{AFEE6F52-5A7F-F440-8A1B-A1A9DA08C573}" srcOrd="1" destOrd="0" presId="urn:microsoft.com/office/officeart/2008/layout/LinedList"/>
    <dgm:cxn modelId="{34F3BFC3-3E06-2E42-A31A-E5444FD379EB}" type="presParOf" srcId="{090ACE2E-3C04-9C4A-B26B-CF499E57B1B2}" destId="{CF0D5146-CFC0-8147-9BB5-525A27E6CBD7}" srcOrd="4" destOrd="0" presId="urn:microsoft.com/office/officeart/2008/layout/LinedList"/>
    <dgm:cxn modelId="{98F704AD-39CD-554A-8C21-45F8704FEB33}" type="presParOf" srcId="{090ACE2E-3C04-9C4A-B26B-CF499E57B1B2}" destId="{DC3B1A00-B87D-4440-A09D-8248135376C4}" srcOrd="5" destOrd="0" presId="urn:microsoft.com/office/officeart/2008/layout/LinedList"/>
    <dgm:cxn modelId="{0FD66C57-6EA3-754E-A1CB-CF4A7FE4084D}" type="presParOf" srcId="{DC3B1A00-B87D-4440-A09D-8248135376C4}" destId="{CDA44D12-1E22-7D4E-BC2D-17807B4D1007}" srcOrd="0" destOrd="0" presId="urn:microsoft.com/office/officeart/2008/layout/LinedList"/>
    <dgm:cxn modelId="{4E146C27-3E73-3942-AB64-086257053E5B}" type="presParOf" srcId="{DC3B1A00-B87D-4440-A09D-8248135376C4}" destId="{FC1E6A37-9DE3-3B4E-8961-305660B1BDB5}"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0E980FC-1D22-43B8-B071-EC79B9DEA74E}"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4CDE71E-1204-4ADD-9F28-BC770F03B49B}">
      <dgm:prSet/>
      <dgm:spPr/>
      <dgm:t>
        <a:bodyPr/>
        <a:lstStyle/>
        <a:p>
          <a:r>
            <a:rPr lang="en-US" dirty="0"/>
            <a:t>Additional Analysis</a:t>
          </a:r>
        </a:p>
      </dgm:t>
    </dgm:pt>
    <dgm:pt modelId="{AFE6D6BC-2C11-461E-93E7-6B45CF4742D8}" type="parTrans" cxnId="{07062E59-272D-43D2-A221-9FA95EBF787D}">
      <dgm:prSet/>
      <dgm:spPr/>
      <dgm:t>
        <a:bodyPr/>
        <a:lstStyle/>
        <a:p>
          <a:endParaRPr lang="en-US"/>
        </a:p>
      </dgm:t>
    </dgm:pt>
    <dgm:pt modelId="{AB2E5EEF-8E95-43F9-9B9A-1A3EB00DB4AA}" type="sibTrans" cxnId="{07062E59-272D-43D2-A221-9FA95EBF787D}">
      <dgm:prSet/>
      <dgm:spPr/>
      <dgm:t>
        <a:bodyPr/>
        <a:lstStyle/>
        <a:p>
          <a:endParaRPr lang="en-US"/>
        </a:p>
      </dgm:t>
    </dgm:pt>
    <dgm:pt modelId="{6E222612-19F7-4AC7-926C-5BD38B614B72}">
      <dgm:prSet/>
      <dgm:spPr/>
      <dgm:t>
        <a:bodyPr/>
        <a:lstStyle/>
        <a:p>
          <a:r>
            <a:rPr lang="en-US" dirty="0"/>
            <a:t>Improve veterinary care</a:t>
          </a:r>
        </a:p>
      </dgm:t>
    </dgm:pt>
    <dgm:pt modelId="{1F70C873-EC6B-46E5-913A-9C67FB53A0DC}" type="parTrans" cxnId="{F8D8042B-85E2-498D-955B-9D1AEE93D8DD}">
      <dgm:prSet/>
      <dgm:spPr/>
      <dgm:t>
        <a:bodyPr/>
        <a:lstStyle/>
        <a:p>
          <a:endParaRPr lang="en-US"/>
        </a:p>
      </dgm:t>
    </dgm:pt>
    <dgm:pt modelId="{E94CF86F-2B30-4E7B-B1E9-4D89BEC19646}" type="sibTrans" cxnId="{F8D8042B-85E2-498D-955B-9D1AEE93D8DD}">
      <dgm:prSet/>
      <dgm:spPr/>
      <dgm:t>
        <a:bodyPr/>
        <a:lstStyle/>
        <a:p>
          <a:endParaRPr lang="en-US"/>
        </a:p>
      </dgm:t>
    </dgm:pt>
    <dgm:pt modelId="{25EED394-D7D1-4BEB-AC6B-66815A5E6369}">
      <dgm:prSet/>
      <dgm:spPr/>
      <dgm:t>
        <a:bodyPr/>
        <a:lstStyle/>
        <a:p>
          <a:r>
            <a:rPr lang="en-US" dirty="0"/>
            <a:t>Special adoption events</a:t>
          </a:r>
        </a:p>
      </dgm:t>
    </dgm:pt>
    <dgm:pt modelId="{58996831-552B-46D4-927D-E748FC08095F}" type="parTrans" cxnId="{3FA755E6-4202-495D-A406-EE5D03C5184C}">
      <dgm:prSet/>
      <dgm:spPr/>
      <dgm:t>
        <a:bodyPr/>
        <a:lstStyle/>
        <a:p>
          <a:endParaRPr lang="en-US"/>
        </a:p>
      </dgm:t>
    </dgm:pt>
    <dgm:pt modelId="{B894A0FF-6E7D-4181-8B2D-24C7A982C610}" type="sibTrans" cxnId="{3FA755E6-4202-495D-A406-EE5D03C5184C}">
      <dgm:prSet/>
      <dgm:spPr/>
      <dgm:t>
        <a:bodyPr/>
        <a:lstStyle/>
        <a:p>
          <a:endParaRPr lang="en-US"/>
        </a:p>
      </dgm:t>
    </dgm:pt>
    <dgm:pt modelId="{84462A37-9741-4320-AA91-924AC6DB76A3}">
      <dgm:prSet/>
      <dgm:spPr/>
      <dgm:t>
        <a:bodyPr/>
        <a:lstStyle/>
        <a:p>
          <a:r>
            <a:rPr lang="en-US" dirty="0"/>
            <a:t>Incentives for adoption</a:t>
          </a:r>
        </a:p>
      </dgm:t>
    </dgm:pt>
    <dgm:pt modelId="{8BA3CEEE-4F88-49A9-B9BD-792E8B401C1C}" type="parTrans" cxnId="{0AE69F3D-EE23-4C44-88AF-BF6286623CB5}">
      <dgm:prSet/>
      <dgm:spPr/>
      <dgm:t>
        <a:bodyPr/>
        <a:lstStyle/>
        <a:p>
          <a:endParaRPr lang="en-US"/>
        </a:p>
      </dgm:t>
    </dgm:pt>
    <dgm:pt modelId="{093AC967-AB00-4891-9512-76DB1FEDD95A}" type="sibTrans" cxnId="{0AE69F3D-EE23-4C44-88AF-BF6286623CB5}">
      <dgm:prSet/>
      <dgm:spPr/>
      <dgm:t>
        <a:bodyPr/>
        <a:lstStyle/>
        <a:p>
          <a:endParaRPr lang="en-US"/>
        </a:p>
      </dgm:t>
    </dgm:pt>
    <dgm:pt modelId="{B82D06A2-0271-4D73-BF62-EAFE3B35D89C}" type="pres">
      <dgm:prSet presAssocID="{D0E980FC-1D22-43B8-B071-EC79B9DEA74E}" presName="root" presStyleCnt="0">
        <dgm:presLayoutVars>
          <dgm:dir/>
          <dgm:resizeHandles val="exact"/>
        </dgm:presLayoutVars>
      </dgm:prSet>
      <dgm:spPr/>
    </dgm:pt>
    <dgm:pt modelId="{316F88B0-FB78-43CD-AD6A-7B6C14C0D9A3}" type="pres">
      <dgm:prSet presAssocID="{34CDE71E-1204-4ADD-9F28-BC770F03B49B}" presName="compNode" presStyleCnt="0"/>
      <dgm:spPr/>
    </dgm:pt>
    <dgm:pt modelId="{A9D2B364-2AF8-46AF-8AC8-9C930D567F0E}" type="pres">
      <dgm:prSet presAssocID="{34CDE71E-1204-4ADD-9F28-BC770F03B49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search"/>
        </a:ext>
      </dgm:extLst>
    </dgm:pt>
    <dgm:pt modelId="{15004944-65C9-4859-90A3-4764F45B6206}" type="pres">
      <dgm:prSet presAssocID="{34CDE71E-1204-4ADD-9F28-BC770F03B49B}" presName="spaceRect" presStyleCnt="0"/>
      <dgm:spPr/>
    </dgm:pt>
    <dgm:pt modelId="{B801F76F-3191-4418-A046-5C649415F096}" type="pres">
      <dgm:prSet presAssocID="{34CDE71E-1204-4ADD-9F28-BC770F03B49B}" presName="textRect" presStyleLbl="revTx" presStyleIdx="0" presStyleCnt="4">
        <dgm:presLayoutVars>
          <dgm:chMax val="1"/>
          <dgm:chPref val="1"/>
        </dgm:presLayoutVars>
      </dgm:prSet>
      <dgm:spPr/>
    </dgm:pt>
    <dgm:pt modelId="{CC5C68D1-97D1-4210-8F80-E3593686AAE8}" type="pres">
      <dgm:prSet presAssocID="{AB2E5EEF-8E95-43F9-9B9A-1A3EB00DB4AA}" presName="sibTrans" presStyleCnt="0"/>
      <dgm:spPr/>
    </dgm:pt>
    <dgm:pt modelId="{9DFAC7A3-A8F6-44CB-8A1F-37898FCE9445}" type="pres">
      <dgm:prSet presAssocID="{6E222612-19F7-4AC7-926C-5BD38B614B72}" presName="compNode" presStyleCnt="0"/>
      <dgm:spPr/>
    </dgm:pt>
    <dgm:pt modelId="{7B78DD98-A9A8-4189-8C9E-9713A85E8851}" type="pres">
      <dgm:prSet presAssocID="{6E222612-19F7-4AC7-926C-5BD38B614B7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terinarian"/>
        </a:ext>
      </dgm:extLst>
    </dgm:pt>
    <dgm:pt modelId="{D3DD821C-868D-4139-BBE2-D45A774524A6}" type="pres">
      <dgm:prSet presAssocID="{6E222612-19F7-4AC7-926C-5BD38B614B72}" presName="spaceRect" presStyleCnt="0"/>
      <dgm:spPr/>
    </dgm:pt>
    <dgm:pt modelId="{8ED84658-4DA6-4C66-854C-020153C36F02}" type="pres">
      <dgm:prSet presAssocID="{6E222612-19F7-4AC7-926C-5BD38B614B72}" presName="textRect" presStyleLbl="revTx" presStyleIdx="1" presStyleCnt="4">
        <dgm:presLayoutVars>
          <dgm:chMax val="1"/>
          <dgm:chPref val="1"/>
        </dgm:presLayoutVars>
      </dgm:prSet>
      <dgm:spPr/>
    </dgm:pt>
    <dgm:pt modelId="{4CC0042A-2381-48DD-B3DD-4A7F99E7090E}" type="pres">
      <dgm:prSet presAssocID="{E94CF86F-2B30-4E7B-B1E9-4D89BEC19646}" presName="sibTrans" presStyleCnt="0"/>
      <dgm:spPr/>
    </dgm:pt>
    <dgm:pt modelId="{239C4785-3FE8-4F23-8037-49DFB106C634}" type="pres">
      <dgm:prSet presAssocID="{25EED394-D7D1-4BEB-AC6B-66815A5E6369}" presName="compNode" presStyleCnt="0"/>
      <dgm:spPr/>
    </dgm:pt>
    <dgm:pt modelId="{3C439A43-2DB8-44B1-BF89-F4958441BF94}" type="pres">
      <dgm:prSet presAssocID="{25EED394-D7D1-4BEB-AC6B-66815A5E6369}" presName="iconRect" presStyleLbl="node1" presStyleIdx="2" presStyleCnt="4" custLinFactX="100000" custLinFactNeighborX="153408" custLinFactNeighborY="-9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esent"/>
        </a:ext>
      </dgm:extLst>
    </dgm:pt>
    <dgm:pt modelId="{193D08E3-603B-4C71-B616-0345423B3722}" type="pres">
      <dgm:prSet presAssocID="{25EED394-D7D1-4BEB-AC6B-66815A5E6369}" presName="spaceRect" presStyleCnt="0"/>
      <dgm:spPr/>
    </dgm:pt>
    <dgm:pt modelId="{DE2D7140-D43D-4F79-ADBD-5E3F72B509C1}" type="pres">
      <dgm:prSet presAssocID="{25EED394-D7D1-4BEB-AC6B-66815A5E6369}" presName="textRect" presStyleLbl="revTx" presStyleIdx="2" presStyleCnt="4">
        <dgm:presLayoutVars>
          <dgm:chMax val="1"/>
          <dgm:chPref val="1"/>
        </dgm:presLayoutVars>
      </dgm:prSet>
      <dgm:spPr/>
    </dgm:pt>
    <dgm:pt modelId="{AD2BF934-A0AE-4DD0-90BD-7FD1F8B2FE54}" type="pres">
      <dgm:prSet presAssocID="{B894A0FF-6E7D-4181-8B2D-24C7A982C610}" presName="sibTrans" presStyleCnt="0"/>
      <dgm:spPr/>
    </dgm:pt>
    <dgm:pt modelId="{4CD44228-4C40-4DE0-AF96-83524BFD88A6}" type="pres">
      <dgm:prSet presAssocID="{84462A37-9741-4320-AA91-924AC6DB76A3}" presName="compNode" presStyleCnt="0"/>
      <dgm:spPr/>
    </dgm:pt>
    <dgm:pt modelId="{2F9767BE-39E3-4C59-AEE2-D3765D96F16A}" type="pres">
      <dgm:prSet presAssocID="{84462A37-9741-4320-AA91-924AC6DB76A3}" presName="iconRect" presStyleLbl="node1" presStyleIdx="3" presStyleCnt="4" custLinFactX="-100000" custLinFactNeighborX="-163934" custLinFactNeighborY="1988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llar"/>
        </a:ext>
      </dgm:extLst>
    </dgm:pt>
    <dgm:pt modelId="{67DA2B1D-6674-4C9D-9A45-B31865075243}" type="pres">
      <dgm:prSet presAssocID="{84462A37-9741-4320-AA91-924AC6DB76A3}" presName="spaceRect" presStyleCnt="0"/>
      <dgm:spPr/>
    </dgm:pt>
    <dgm:pt modelId="{267142F7-8B8C-41E1-B85B-528ACE774B95}" type="pres">
      <dgm:prSet presAssocID="{84462A37-9741-4320-AA91-924AC6DB76A3}" presName="textRect" presStyleLbl="revTx" presStyleIdx="3" presStyleCnt="4">
        <dgm:presLayoutVars>
          <dgm:chMax val="1"/>
          <dgm:chPref val="1"/>
        </dgm:presLayoutVars>
      </dgm:prSet>
      <dgm:spPr/>
    </dgm:pt>
  </dgm:ptLst>
  <dgm:cxnLst>
    <dgm:cxn modelId="{F8D8042B-85E2-498D-955B-9D1AEE93D8DD}" srcId="{D0E980FC-1D22-43B8-B071-EC79B9DEA74E}" destId="{6E222612-19F7-4AC7-926C-5BD38B614B72}" srcOrd="1" destOrd="0" parTransId="{1F70C873-EC6B-46E5-913A-9C67FB53A0DC}" sibTransId="{E94CF86F-2B30-4E7B-B1E9-4D89BEC19646}"/>
    <dgm:cxn modelId="{0AE69F3D-EE23-4C44-88AF-BF6286623CB5}" srcId="{D0E980FC-1D22-43B8-B071-EC79B9DEA74E}" destId="{84462A37-9741-4320-AA91-924AC6DB76A3}" srcOrd="3" destOrd="0" parTransId="{8BA3CEEE-4F88-49A9-B9BD-792E8B401C1C}" sibTransId="{093AC967-AB00-4891-9512-76DB1FEDD95A}"/>
    <dgm:cxn modelId="{07062E59-272D-43D2-A221-9FA95EBF787D}" srcId="{D0E980FC-1D22-43B8-B071-EC79B9DEA74E}" destId="{34CDE71E-1204-4ADD-9F28-BC770F03B49B}" srcOrd="0" destOrd="0" parTransId="{AFE6D6BC-2C11-461E-93E7-6B45CF4742D8}" sibTransId="{AB2E5EEF-8E95-43F9-9B9A-1A3EB00DB4AA}"/>
    <dgm:cxn modelId="{9EBF906F-7FC4-457C-9560-65C4E24CC60D}" type="presOf" srcId="{34CDE71E-1204-4ADD-9F28-BC770F03B49B}" destId="{B801F76F-3191-4418-A046-5C649415F096}" srcOrd="0" destOrd="0" presId="urn:microsoft.com/office/officeart/2018/2/layout/IconLabelList"/>
    <dgm:cxn modelId="{081AB386-92B8-488D-8DEF-C6D5A35F1660}" type="presOf" srcId="{84462A37-9741-4320-AA91-924AC6DB76A3}" destId="{267142F7-8B8C-41E1-B85B-528ACE774B95}" srcOrd="0" destOrd="0" presId="urn:microsoft.com/office/officeart/2018/2/layout/IconLabelList"/>
    <dgm:cxn modelId="{F045ABB7-C88E-4755-92C1-1E7EA4201BC1}" type="presOf" srcId="{6E222612-19F7-4AC7-926C-5BD38B614B72}" destId="{8ED84658-4DA6-4C66-854C-020153C36F02}" srcOrd="0" destOrd="0" presId="urn:microsoft.com/office/officeart/2018/2/layout/IconLabelList"/>
    <dgm:cxn modelId="{3482B7BA-4866-48A1-A81B-E3508806F8E1}" type="presOf" srcId="{D0E980FC-1D22-43B8-B071-EC79B9DEA74E}" destId="{B82D06A2-0271-4D73-BF62-EAFE3B35D89C}" srcOrd="0" destOrd="0" presId="urn:microsoft.com/office/officeart/2018/2/layout/IconLabelList"/>
    <dgm:cxn modelId="{5AC87DE1-9D23-45BA-827C-681EF02A396A}" type="presOf" srcId="{25EED394-D7D1-4BEB-AC6B-66815A5E6369}" destId="{DE2D7140-D43D-4F79-ADBD-5E3F72B509C1}" srcOrd="0" destOrd="0" presId="urn:microsoft.com/office/officeart/2018/2/layout/IconLabelList"/>
    <dgm:cxn modelId="{3FA755E6-4202-495D-A406-EE5D03C5184C}" srcId="{D0E980FC-1D22-43B8-B071-EC79B9DEA74E}" destId="{25EED394-D7D1-4BEB-AC6B-66815A5E6369}" srcOrd="2" destOrd="0" parTransId="{58996831-552B-46D4-927D-E748FC08095F}" sibTransId="{B894A0FF-6E7D-4181-8B2D-24C7A982C610}"/>
    <dgm:cxn modelId="{65396373-4F5B-4E61-9E01-8EF7458CA3DC}" type="presParOf" srcId="{B82D06A2-0271-4D73-BF62-EAFE3B35D89C}" destId="{316F88B0-FB78-43CD-AD6A-7B6C14C0D9A3}" srcOrd="0" destOrd="0" presId="urn:microsoft.com/office/officeart/2018/2/layout/IconLabelList"/>
    <dgm:cxn modelId="{A12374E9-6F90-46C0-8059-4A161A9522F9}" type="presParOf" srcId="{316F88B0-FB78-43CD-AD6A-7B6C14C0D9A3}" destId="{A9D2B364-2AF8-46AF-8AC8-9C930D567F0E}" srcOrd="0" destOrd="0" presId="urn:microsoft.com/office/officeart/2018/2/layout/IconLabelList"/>
    <dgm:cxn modelId="{6AEB8E9E-6789-4EAD-ABB3-A069F6108703}" type="presParOf" srcId="{316F88B0-FB78-43CD-AD6A-7B6C14C0D9A3}" destId="{15004944-65C9-4859-90A3-4764F45B6206}" srcOrd="1" destOrd="0" presId="urn:microsoft.com/office/officeart/2018/2/layout/IconLabelList"/>
    <dgm:cxn modelId="{540EEAE6-513A-4188-BEB8-0470C6307924}" type="presParOf" srcId="{316F88B0-FB78-43CD-AD6A-7B6C14C0D9A3}" destId="{B801F76F-3191-4418-A046-5C649415F096}" srcOrd="2" destOrd="0" presId="urn:microsoft.com/office/officeart/2018/2/layout/IconLabelList"/>
    <dgm:cxn modelId="{DC5ACE1F-8DC2-4AC4-85EB-9655DF8C190B}" type="presParOf" srcId="{B82D06A2-0271-4D73-BF62-EAFE3B35D89C}" destId="{CC5C68D1-97D1-4210-8F80-E3593686AAE8}" srcOrd="1" destOrd="0" presId="urn:microsoft.com/office/officeart/2018/2/layout/IconLabelList"/>
    <dgm:cxn modelId="{F3365920-2E98-401E-B813-B9E13C922746}" type="presParOf" srcId="{B82D06A2-0271-4D73-BF62-EAFE3B35D89C}" destId="{9DFAC7A3-A8F6-44CB-8A1F-37898FCE9445}" srcOrd="2" destOrd="0" presId="urn:microsoft.com/office/officeart/2018/2/layout/IconLabelList"/>
    <dgm:cxn modelId="{84E8C7FC-7650-456E-B94B-94AD63384FA1}" type="presParOf" srcId="{9DFAC7A3-A8F6-44CB-8A1F-37898FCE9445}" destId="{7B78DD98-A9A8-4189-8C9E-9713A85E8851}" srcOrd="0" destOrd="0" presId="urn:microsoft.com/office/officeart/2018/2/layout/IconLabelList"/>
    <dgm:cxn modelId="{F2D70E62-C66B-49C0-8F9B-10DD660AE0DC}" type="presParOf" srcId="{9DFAC7A3-A8F6-44CB-8A1F-37898FCE9445}" destId="{D3DD821C-868D-4139-BBE2-D45A774524A6}" srcOrd="1" destOrd="0" presId="urn:microsoft.com/office/officeart/2018/2/layout/IconLabelList"/>
    <dgm:cxn modelId="{F6400B3D-11DA-418B-8EFE-F2F10E175E5D}" type="presParOf" srcId="{9DFAC7A3-A8F6-44CB-8A1F-37898FCE9445}" destId="{8ED84658-4DA6-4C66-854C-020153C36F02}" srcOrd="2" destOrd="0" presId="urn:microsoft.com/office/officeart/2018/2/layout/IconLabelList"/>
    <dgm:cxn modelId="{1339D2BF-D6EF-46CB-9D72-2DD9C7D61966}" type="presParOf" srcId="{B82D06A2-0271-4D73-BF62-EAFE3B35D89C}" destId="{4CC0042A-2381-48DD-B3DD-4A7F99E7090E}" srcOrd="3" destOrd="0" presId="urn:microsoft.com/office/officeart/2018/2/layout/IconLabelList"/>
    <dgm:cxn modelId="{EF8EC760-C6A8-40B1-8645-5DFF9795E18A}" type="presParOf" srcId="{B82D06A2-0271-4D73-BF62-EAFE3B35D89C}" destId="{239C4785-3FE8-4F23-8037-49DFB106C634}" srcOrd="4" destOrd="0" presId="urn:microsoft.com/office/officeart/2018/2/layout/IconLabelList"/>
    <dgm:cxn modelId="{2B65DA96-4186-48DA-B415-61E3F12F674F}" type="presParOf" srcId="{239C4785-3FE8-4F23-8037-49DFB106C634}" destId="{3C439A43-2DB8-44B1-BF89-F4958441BF94}" srcOrd="0" destOrd="0" presId="urn:microsoft.com/office/officeart/2018/2/layout/IconLabelList"/>
    <dgm:cxn modelId="{DC4C1111-3FC2-4EA7-A5D2-BBFBAC649796}" type="presParOf" srcId="{239C4785-3FE8-4F23-8037-49DFB106C634}" destId="{193D08E3-603B-4C71-B616-0345423B3722}" srcOrd="1" destOrd="0" presId="urn:microsoft.com/office/officeart/2018/2/layout/IconLabelList"/>
    <dgm:cxn modelId="{D78851DC-09F9-47BC-9256-ACF4A67BACF8}" type="presParOf" srcId="{239C4785-3FE8-4F23-8037-49DFB106C634}" destId="{DE2D7140-D43D-4F79-ADBD-5E3F72B509C1}" srcOrd="2" destOrd="0" presId="urn:microsoft.com/office/officeart/2018/2/layout/IconLabelList"/>
    <dgm:cxn modelId="{E799769D-35BA-41DE-9A79-6BB2B10D8D5F}" type="presParOf" srcId="{B82D06A2-0271-4D73-BF62-EAFE3B35D89C}" destId="{AD2BF934-A0AE-4DD0-90BD-7FD1F8B2FE54}" srcOrd="5" destOrd="0" presId="urn:microsoft.com/office/officeart/2018/2/layout/IconLabelList"/>
    <dgm:cxn modelId="{97C531F0-8DFB-42C3-829C-3CB9C9D70CF5}" type="presParOf" srcId="{B82D06A2-0271-4D73-BF62-EAFE3B35D89C}" destId="{4CD44228-4C40-4DE0-AF96-83524BFD88A6}" srcOrd="6" destOrd="0" presId="urn:microsoft.com/office/officeart/2018/2/layout/IconLabelList"/>
    <dgm:cxn modelId="{13CE8E63-108D-4BA3-97C4-9039A105D6A0}" type="presParOf" srcId="{4CD44228-4C40-4DE0-AF96-83524BFD88A6}" destId="{2F9767BE-39E3-4C59-AEE2-D3765D96F16A}" srcOrd="0" destOrd="0" presId="urn:microsoft.com/office/officeart/2018/2/layout/IconLabelList"/>
    <dgm:cxn modelId="{C71CE0CE-C1BF-433B-9E34-DCC17BC71780}" type="presParOf" srcId="{4CD44228-4C40-4DE0-AF96-83524BFD88A6}" destId="{67DA2B1D-6674-4C9D-9A45-B31865075243}" srcOrd="1" destOrd="0" presId="urn:microsoft.com/office/officeart/2018/2/layout/IconLabelList"/>
    <dgm:cxn modelId="{0E7676C3-B23C-47DD-A9C1-FBF3BEE72281}" type="presParOf" srcId="{4CD44228-4C40-4DE0-AF96-83524BFD88A6}" destId="{267142F7-8B8C-41E1-B85B-528ACE774B95}"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3ACE19-668C-4B7F-865A-0B6572B6A008}">
      <dsp:nvSpPr>
        <dsp:cNvPr id="0" name=""/>
        <dsp:cNvSpPr/>
      </dsp:nvSpPr>
      <dsp:spPr>
        <a:xfrm>
          <a:off x="0" y="673"/>
          <a:ext cx="6364224" cy="157499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88684E-2382-4BEA-B151-1BD19DDEFCC3}">
      <dsp:nvSpPr>
        <dsp:cNvPr id="0" name=""/>
        <dsp:cNvSpPr/>
      </dsp:nvSpPr>
      <dsp:spPr>
        <a:xfrm>
          <a:off x="476436" y="355047"/>
          <a:ext cx="866247" cy="8662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F39906-7CBA-4DE3-A295-BA36AD692C3C}">
      <dsp:nvSpPr>
        <dsp:cNvPr id="0" name=""/>
        <dsp:cNvSpPr/>
      </dsp:nvSpPr>
      <dsp:spPr>
        <a:xfrm>
          <a:off x="1819120" y="673"/>
          <a:ext cx="4545103" cy="1574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687" tIns="166687" rIns="166687" bIns="166687" numCol="1" spcCol="1270" anchor="ctr" anchorCtr="0">
          <a:noAutofit/>
        </a:bodyPr>
        <a:lstStyle/>
        <a:p>
          <a:pPr marL="0" lvl="0" indent="0" algn="l" defTabSz="1111250">
            <a:lnSpc>
              <a:spcPct val="90000"/>
            </a:lnSpc>
            <a:spcBef>
              <a:spcPct val="0"/>
            </a:spcBef>
            <a:spcAft>
              <a:spcPct val="35000"/>
            </a:spcAft>
            <a:buNone/>
          </a:pPr>
          <a:r>
            <a:rPr lang="en-US" sz="2500" kern="1200"/>
            <a:t>Data is limited to one shelter.</a:t>
          </a:r>
        </a:p>
      </dsp:txBody>
      <dsp:txXfrm>
        <a:off x="1819120" y="673"/>
        <a:ext cx="4545103" cy="1574995"/>
      </dsp:txXfrm>
    </dsp:sp>
    <dsp:sp modelId="{1795F651-C495-49B3-8F3C-1519174DF341}">
      <dsp:nvSpPr>
        <dsp:cNvPr id="0" name=""/>
        <dsp:cNvSpPr/>
      </dsp:nvSpPr>
      <dsp:spPr>
        <a:xfrm>
          <a:off x="0" y="1969418"/>
          <a:ext cx="6364224" cy="157499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5A3CC5-A8B5-416D-9DB8-3D130C63C90D}">
      <dsp:nvSpPr>
        <dsp:cNvPr id="0" name=""/>
        <dsp:cNvSpPr/>
      </dsp:nvSpPr>
      <dsp:spPr>
        <a:xfrm>
          <a:off x="476436" y="2323792"/>
          <a:ext cx="866247" cy="8662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4E962D-DE19-4CA9-8F8B-C0118E527AFC}">
      <dsp:nvSpPr>
        <dsp:cNvPr id="0" name=""/>
        <dsp:cNvSpPr/>
      </dsp:nvSpPr>
      <dsp:spPr>
        <a:xfrm>
          <a:off x="1819120" y="1969418"/>
          <a:ext cx="4545103" cy="1574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687" tIns="166687" rIns="166687" bIns="166687" numCol="1" spcCol="1270" anchor="ctr" anchorCtr="0">
          <a:noAutofit/>
        </a:bodyPr>
        <a:lstStyle/>
        <a:p>
          <a:pPr marL="0" lvl="0" indent="0" algn="l" defTabSz="1111250">
            <a:lnSpc>
              <a:spcPct val="90000"/>
            </a:lnSpc>
            <a:spcBef>
              <a:spcPct val="0"/>
            </a:spcBef>
            <a:spcAft>
              <a:spcPct val="35000"/>
            </a:spcAft>
            <a:buNone/>
          </a:pPr>
          <a:r>
            <a:rPr lang="en-US" sz="2500" kern="1200"/>
            <a:t>Other variables might be needed.</a:t>
          </a:r>
        </a:p>
      </dsp:txBody>
      <dsp:txXfrm>
        <a:off x="1819120" y="1969418"/>
        <a:ext cx="4545103" cy="1574995"/>
      </dsp:txXfrm>
    </dsp:sp>
    <dsp:sp modelId="{2A5EEED7-E811-4FAE-8A45-0C9BDB82C493}">
      <dsp:nvSpPr>
        <dsp:cNvPr id="0" name=""/>
        <dsp:cNvSpPr/>
      </dsp:nvSpPr>
      <dsp:spPr>
        <a:xfrm>
          <a:off x="0" y="3938162"/>
          <a:ext cx="6364224" cy="157499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1D3CD5-006A-4A41-A6A2-8B8C387555E9}">
      <dsp:nvSpPr>
        <dsp:cNvPr id="0" name=""/>
        <dsp:cNvSpPr/>
      </dsp:nvSpPr>
      <dsp:spPr>
        <a:xfrm>
          <a:off x="476436" y="4292537"/>
          <a:ext cx="866247" cy="8662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C596C0-B11E-4C49-A2C5-AE51F186A6A2}">
      <dsp:nvSpPr>
        <dsp:cNvPr id="0" name=""/>
        <dsp:cNvSpPr/>
      </dsp:nvSpPr>
      <dsp:spPr>
        <a:xfrm>
          <a:off x="1819120" y="3938162"/>
          <a:ext cx="4545103" cy="1574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687" tIns="166687" rIns="166687" bIns="166687" numCol="1" spcCol="1270" anchor="ctr" anchorCtr="0">
          <a:noAutofit/>
        </a:bodyPr>
        <a:lstStyle/>
        <a:p>
          <a:pPr marL="0" lvl="0" indent="0" algn="l" defTabSz="1111250">
            <a:lnSpc>
              <a:spcPct val="90000"/>
            </a:lnSpc>
            <a:spcBef>
              <a:spcPct val="0"/>
            </a:spcBef>
            <a:spcAft>
              <a:spcPct val="35000"/>
            </a:spcAft>
            <a:buNone/>
          </a:pPr>
          <a:r>
            <a:rPr lang="en-US" sz="2500" kern="1200"/>
            <a:t>Failure in prediction could affect animal’s outcome.</a:t>
          </a:r>
        </a:p>
      </dsp:txBody>
      <dsp:txXfrm>
        <a:off x="1819120" y="3938162"/>
        <a:ext cx="4545103" cy="15749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A40CDC-67EA-4541-9BF2-00197FD0D9B6}">
      <dsp:nvSpPr>
        <dsp:cNvPr id="0" name=""/>
        <dsp:cNvSpPr/>
      </dsp:nvSpPr>
      <dsp:spPr>
        <a:xfrm>
          <a:off x="1097057" y="1658265"/>
          <a:ext cx="413372" cy="1181513"/>
        </a:xfrm>
        <a:custGeom>
          <a:avLst/>
          <a:gdLst/>
          <a:ahLst/>
          <a:cxnLst/>
          <a:rect l="0" t="0" r="0" b="0"/>
          <a:pathLst>
            <a:path>
              <a:moveTo>
                <a:pt x="0" y="0"/>
              </a:moveTo>
              <a:lnTo>
                <a:pt x="206686" y="0"/>
              </a:lnTo>
              <a:lnTo>
                <a:pt x="206686" y="1181513"/>
              </a:lnTo>
              <a:lnTo>
                <a:pt x="413372" y="118151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272450" y="2217728"/>
        <a:ext cx="62586" cy="62586"/>
      </dsp:txXfrm>
    </dsp:sp>
    <dsp:sp modelId="{093DC514-8EC4-FC4B-9ED4-619C8BBDB502}">
      <dsp:nvSpPr>
        <dsp:cNvPr id="0" name=""/>
        <dsp:cNvSpPr/>
      </dsp:nvSpPr>
      <dsp:spPr>
        <a:xfrm>
          <a:off x="1097057" y="1658265"/>
          <a:ext cx="413372" cy="393837"/>
        </a:xfrm>
        <a:custGeom>
          <a:avLst/>
          <a:gdLst/>
          <a:ahLst/>
          <a:cxnLst/>
          <a:rect l="0" t="0" r="0" b="0"/>
          <a:pathLst>
            <a:path>
              <a:moveTo>
                <a:pt x="0" y="0"/>
              </a:moveTo>
              <a:lnTo>
                <a:pt x="206686" y="0"/>
              </a:lnTo>
              <a:lnTo>
                <a:pt x="206686" y="393837"/>
              </a:lnTo>
              <a:lnTo>
                <a:pt x="413372" y="39383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289469" y="1840910"/>
        <a:ext cx="28547" cy="28547"/>
      </dsp:txXfrm>
    </dsp:sp>
    <dsp:sp modelId="{1D6256E8-D47F-D74F-B4FD-A716FF47AB56}">
      <dsp:nvSpPr>
        <dsp:cNvPr id="0" name=""/>
        <dsp:cNvSpPr/>
      </dsp:nvSpPr>
      <dsp:spPr>
        <a:xfrm>
          <a:off x="1097057" y="1264427"/>
          <a:ext cx="413372" cy="393837"/>
        </a:xfrm>
        <a:custGeom>
          <a:avLst/>
          <a:gdLst/>
          <a:ahLst/>
          <a:cxnLst/>
          <a:rect l="0" t="0" r="0" b="0"/>
          <a:pathLst>
            <a:path>
              <a:moveTo>
                <a:pt x="0" y="393837"/>
              </a:moveTo>
              <a:lnTo>
                <a:pt x="206686" y="393837"/>
              </a:lnTo>
              <a:lnTo>
                <a:pt x="206686" y="0"/>
              </a:lnTo>
              <a:lnTo>
                <a:pt x="413372"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289469" y="1447072"/>
        <a:ext cx="28547" cy="28547"/>
      </dsp:txXfrm>
    </dsp:sp>
    <dsp:sp modelId="{98B553D7-D7E5-E44A-B852-D702923C8F51}">
      <dsp:nvSpPr>
        <dsp:cNvPr id="0" name=""/>
        <dsp:cNvSpPr/>
      </dsp:nvSpPr>
      <dsp:spPr>
        <a:xfrm>
          <a:off x="1097057" y="476751"/>
          <a:ext cx="413372" cy="1181513"/>
        </a:xfrm>
        <a:custGeom>
          <a:avLst/>
          <a:gdLst/>
          <a:ahLst/>
          <a:cxnLst/>
          <a:rect l="0" t="0" r="0" b="0"/>
          <a:pathLst>
            <a:path>
              <a:moveTo>
                <a:pt x="0" y="1181513"/>
              </a:moveTo>
              <a:lnTo>
                <a:pt x="206686" y="1181513"/>
              </a:lnTo>
              <a:lnTo>
                <a:pt x="206686" y="0"/>
              </a:lnTo>
              <a:lnTo>
                <a:pt x="413372"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272450" y="1036214"/>
        <a:ext cx="62586" cy="62586"/>
      </dsp:txXfrm>
    </dsp:sp>
    <dsp:sp modelId="{2BCB92DB-235C-A145-834A-D5C2075FEA75}">
      <dsp:nvSpPr>
        <dsp:cNvPr id="0" name=""/>
        <dsp:cNvSpPr/>
      </dsp:nvSpPr>
      <dsp:spPr>
        <a:xfrm rot="16200000">
          <a:off x="-876277" y="1343194"/>
          <a:ext cx="3316530" cy="6301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marL="0" lvl="0" indent="0" algn="ctr" defTabSz="1822450">
            <a:lnSpc>
              <a:spcPct val="90000"/>
            </a:lnSpc>
            <a:spcBef>
              <a:spcPct val="0"/>
            </a:spcBef>
            <a:spcAft>
              <a:spcPct val="35000"/>
            </a:spcAft>
            <a:buNone/>
          </a:pPr>
          <a:r>
            <a:rPr lang="en-US" sz="4100" kern="1200" dirty="0"/>
            <a:t>Survived</a:t>
          </a:r>
        </a:p>
      </dsp:txBody>
      <dsp:txXfrm>
        <a:off x="-876277" y="1343194"/>
        <a:ext cx="3316530" cy="630140"/>
      </dsp:txXfrm>
    </dsp:sp>
    <dsp:sp modelId="{CAE6713B-2938-A449-91E2-C21EA52DEFF6}">
      <dsp:nvSpPr>
        <dsp:cNvPr id="0" name=""/>
        <dsp:cNvSpPr/>
      </dsp:nvSpPr>
      <dsp:spPr>
        <a:xfrm>
          <a:off x="1510429" y="161680"/>
          <a:ext cx="2066861" cy="6301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Adopted</a:t>
          </a:r>
        </a:p>
      </dsp:txBody>
      <dsp:txXfrm>
        <a:off x="1510429" y="161680"/>
        <a:ext cx="2066861" cy="630140"/>
      </dsp:txXfrm>
    </dsp:sp>
    <dsp:sp modelId="{122BFB5A-6DA6-1340-A225-F91BA47902FE}">
      <dsp:nvSpPr>
        <dsp:cNvPr id="0" name=""/>
        <dsp:cNvSpPr/>
      </dsp:nvSpPr>
      <dsp:spPr>
        <a:xfrm>
          <a:off x="1510429" y="949356"/>
          <a:ext cx="2066861" cy="6301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Transferred</a:t>
          </a:r>
        </a:p>
      </dsp:txBody>
      <dsp:txXfrm>
        <a:off x="1510429" y="949356"/>
        <a:ext cx="2066861" cy="630140"/>
      </dsp:txXfrm>
    </dsp:sp>
    <dsp:sp modelId="{13F611ED-6C16-DC4E-A8FD-5FC13750ADD4}">
      <dsp:nvSpPr>
        <dsp:cNvPr id="0" name=""/>
        <dsp:cNvSpPr/>
      </dsp:nvSpPr>
      <dsp:spPr>
        <a:xfrm>
          <a:off x="1510429" y="1737032"/>
          <a:ext cx="2066861" cy="6301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Foster Care</a:t>
          </a:r>
        </a:p>
      </dsp:txBody>
      <dsp:txXfrm>
        <a:off x="1510429" y="1737032"/>
        <a:ext cx="2066861" cy="630140"/>
      </dsp:txXfrm>
    </dsp:sp>
    <dsp:sp modelId="{CF139C88-B203-5842-97FB-3072636E74F5}">
      <dsp:nvSpPr>
        <dsp:cNvPr id="0" name=""/>
        <dsp:cNvSpPr/>
      </dsp:nvSpPr>
      <dsp:spPr>
        <a:xfrm>
          <a:off x="1510429" y="2524708"/>
          <a:ext cx="2066861" cy="6301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Returned to Owner</a:t>
          </a:r>
        </a:p>
      </dsp:txBody>
      <dsp:txXfrm>
        <a:off x="1510429" y="2524708"/>
        <a:ext cx="2066861" cy="6301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54CD2F-0EFC-474E-8D6F-70848D1BEEC2}">
      <dsp:nvSpPr>
        <dsp:cNvPr id="0" name=""/>
        <dsp:cNvSpPr/>
      </dsp:nvSpPr>
      <dsp:spPr>
        <a:xfrm>
          <a:off x="973475" y="1658265"/>
          <a:ext cx="413372" cy="393837"/>
        </a:xfrm>
        <a:custGeom>
          <a:avLst/>
          <a:gdLst/>
          <a:ahLst/>
          <a:cxnLst/>
          <a:rect l="0" t="0" r="0" b="0"/>
          <a:pathLst>
            <a:path>
              <a:moveTo>
                <a:pt x="0" y="0"/>
              </a:moveTo>
              <a:lnTo>
                <a:pt x="206686" y="0"/>
              </a:lnTo>
              <a:lnTo>
                <a:pt x="206686" y="393837"/>
              </a:lnTo>
              <a:lnTo>
                <a:pt x="413372" y="39383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165888" y="1840910"/>
        <a:ext cx="28547" cy="28547"/>
      </dsp:txXfrm>
    </dsp:sp>
    <dsp:sp modelId="{123EC18F-257E-4148-85D2-3F74E00D6898}">
      <dsp:nvSpPr>
        <dsp:cNvPr id="0" name=""/>
        <dsp:cNvSpPr/>
      </dsp:nvSpPr>
      <dsp:spPr>
        <a:xfrm>
          <a:off x="973475" y="1264427"/>
          <a:ext cx="413372" cy="393837"/>
        </a:xfrm>
        <a:custGeom>
          <a:avLst/>
          <a:gdLst/>
          <a:ahLst/>
          <a:cxnLst/>
          <a:rect l="0" t="0" r="0" b="0"/>
          <a:pathLst>
            <a:path>
              <a:moveTo>
                <a:pt x="0" y="393837"/>
              </a:moveTo>
              <a:lnTo>
                <a:pt x="206686" y="393837"/>
              </a:lnTo>
              <a:lnTo>
                <a:pt x="206686" y="0"/>
              </a:lnTo>
              <a:lnTo>
                <a:pt x="413372"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165888" y="1447072"/>
        <a:ext cx="28547" cy="28547"/>
      </dsp:txXfrm>
    </dsp:sp>
    <dsp:sp modelId="{B37C7670-0F69-434B-AA72-0522C8BEF324}">
      <dsp:nvSpPr>
        <dsp:cNvPr id="0" name=""/>
        <dsp:cNvSpPr/>
      </dsp:nvSpPr>
      <dsp:spPr>
        <a:xfrm rot="16200000">
          <a:off x="-999859" y="1343194"/>
          <a:ext cx="3316530" cy="6301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marL="0" lvl="0" indent="0" algn="ctr" defTabSz="1822450">
            <a:lnSpc>
              <a:spcPct val="90000"/>
            </a:lnSpc>
            <a:spcBef>
              <a:spcPct val="0"/>
            </a:spcBef>
            <a:spcAft>
              <a:spcPct val="35000"/>
            </a:spcAft>
            <a:buNone/>
          </a:pPr>
          <a:r>
            <a:rPr lang="en-US" sz="4100" kern="1200" dirty="0"/>
            <a:t>Not Survived</a:t>
          </a:r>
        </a:p>
      </dsp:txBody>
      <dsp:txXfrm>
        <a:off x="-999859" y="1343194"/>
        <a:ext cx="3316530" cy="630140"/>
      </dsp:txXfrm>
    </dsp:sp>
    <dsp:sp modelId="{DA695C92-2155-6942-86F9-C086E7DA7800}">
      <dsp:nvSpPr>
        <dsp:cNvPr id="0" name=""/>
        <dsp:cNvSpPr/>
      </dsp:nvSpPr>
      <dsp:spPr>
        <a:xfrm>
          <a:off x="1386848" y="949356"/>
          <a:ext cx="2066861" cy="6301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Died</a:t>
          </a:r>
        </a:p>
      </dsp:txBody>
      <dsp:txXfrm>
        <a:off x="1386848" y="949356"/>
        <a:ext cx="2066861" cy="630140"/>
      </dsp:txXfrm>
    </dsp:sp>
    <dsp:sp modelId="{6DFE2A06-D0BD-C64E-B334-5F1A69AD91C5}">
      <dsp:nvSpPr>
        <dsp:cNvPr id="0" name=""/>
        <dsp:cNvSpPr/>
      </dsp:nvSpPr>
      <dsp:spPr>
        <a:xfrm>
          <a:off x="1386848" y="1737032"/>
          <a:ext cx="2066861" cy="63014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t>Euthanasia</a:t>
          </a:r>
        </a:p>
      </dsp:txBody>
      <dsp:txXfrm>
        <a:off x="1386848" y="1737032"/>
        <a:ext cx="2066861" cy="6301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5A4072-CC6B-AE43-B9D0-4EBFFFACE184}">
      <dsp:nvSpPr>
        <dsp:cNvPr id="0" name=""/>
        <dsp:cNvSpPr/>
      </dsp:nvSpPr>
      <dsp:spPr>
        <a:xfrm>
          <a:off x="0" y="2723"/>
          <a:ext cx="6967728"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AFE2AE-318C-3746-AF12-D0A27434AAA5}">
      <dsp:nvSpPr>
        <dsp:cNvPr id="0" name=""/>
        <dsp:cNvSpPr/>
      </dsp:nvSpPr>
      <dsp:spPr>
        <a:xfrm>
          <a:off x="0" y="2723"/>
          <a:ext cx="6967728" cy="1857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16% of the cats and dogs that enter the shelter do not survive. </a:t>
          </a:r>
        </a:p>
      </dsp:txBody>
      <dsp:txXfrm>
        <a:off x="0" y="2723"/>
        <a:ext cx="6967728" cy="1857464"/>
      </dsp:txXfrm>
    </dsp:sp>
    <dsp:sp modelId="{7262A66C-B128-2947-BA63-CC42973B7BFE}">
      <dsp:nvSpPr>
        <dsp:cNvPr id="0" name=""/>
        <dsp:cNvSpPr/>
      </dsp:nvSpPr>
      <dsp:spPr>
        <a:xfrm>
          <a:off x="0" y="1860187"/>
          <a:ext cx="6967728"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70C589-36A1-0644-B2EA-112587829C94}">
      <dsp:nvSpPr>
        <dsp:cNvPr id="0" name=""/>
        <dsp:cNvSpPr/>
      </dsp:nvSpPr>
      <dsp:spPr>
        <a:xfrm>
          <a:off x="0" y="1860187"/>
          <a:ext cx="6967728" cy="1857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Of those who do not survive, the majority are euthanized due to suffering or aggressive behavior. </a:t>
          </a:r>
        </a:p>
      </dsp:txBody>
      <dsp:txXfrm>
        <a:off x="0" y="1860187"/>
        <a:ext cx="6967728" cy="1857464"/>
      </dsp:txXfrm>
    </dsp:sp>
    <dsp:sp modelId="{CF0D5146-CFC0-8147-9BB5-525A27E6CBD7}">
      <dsp:nvSpPr>
        <dsp:cNvPr id="0" name=""/>
        <dsp:cNvSpPr/>
      </dsp:nvSpPr>
      <dsp:spPr>
        <a:xfrm>
          <a:off x="0" y="3717652"/>
          <a:ext cx="6967728"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A44D12-1E22-7D4E-BC2D-17807B4D1007}">
      <dsp:nvSpPr>
        <dsp:cNvPr id="0" name=""/>
        <dsp:cNvSpPr/>
      </dsp:nvSpPr>
      <dsp:spPr>
        <a:xfrm>
          <a:off x="0" y="3717652"/>
          <a:ext cx="6967728" cy="1857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Useful variables in predicting survival rate are Age, Sex, Animal Type, Breed, and Color.</a:t>
          </a:r>
        </a:p>
      </dsp:txBody>
      <dsp:txXfrm>
        <a:off x="0" y="3717652"/>
        <a:ext cx="6967728" cy="185746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D2B364-2AF8-46AF-8AC8-9C930D567F0E}">
      <dsp:nvSpPr>
        <dsp:cNvPr id="0" name=""/>
        <dsp:cNvSpPr/>
      </dsp:nvSpPr>
      <dsp:spPr>
        <a:xfrm>
          <a:off x="1138979" y="1206562"/>
          <a:ext cx="932563" cy="9325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01F76F-3191-4418-A046-5C649415F096}">
      <dsp:nvSpPr>
        <dsp:cNvPr id="0" name=""/>
        <dsp:cNvSpPr/>
      </dsp:nvSpPr>
      <dsp:spPr>
        <a:xfrm>
          <a:off x="569079" y="2430961"/>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US" sz="2200" kern="1200" dirty="0"/>
            <a:t>Additional Analysis</a:t>
          </a:r>
        </a:p>
      </dsp:txBody>
      <dsp:txXfrm>
        <a:off x="569079" y="2430961"/>
        <a:ext cx="2072362" cy="720000"/>
      </dsp:txXfrm>
    </dsp:sp>
    <dsp:sp modelId="{7B78DD98-A9A8-4189-8C9E-9713A85E8851}">
      <dsp:nvSpPr>
        <dsp:cNvPr id="0" name=""/>
        <dsp:cNvSpPr/>
      </dsp:nvSpPr>
      <dsp:spPr>
        <a:xfrm>
          <a:off x="3574005" y="1206562"/>
          <a:ext cx="932563" cy="9325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D84658-4DA6-4C66-854C-020153C36F02}">
      <dsp:nvSpPr>
        <dsp:cNvPr id="0" name=""/>
        <dsp:cNvSpPr/>
      </dsp:nvSpPr>
      <dsp:spPr>
        <a:xfrm>
          <a:off x="3004105" y="2430961"/>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US" sz="2200" kern="1200" dirty="0"/>
            <a:t>Improve veterinary care</a:t>
          </a:r>
        </a:p>
      </dsp:txBody>
      <dsp:txXfrm>
        <a:off x="3004105" y="2430961"/>
        <a:ext cx="2072362" cy="720000"/>
      </dsp:txXfrm>
    </dsp:sp>
    <dsp:sp modelId="{3C439A43-2DB8-44B1-BF89-F4958441BF94}">
      <dsp:nvSpPr>
        <dsp:cNvPr id="0" name=""/>
        <dsp:cNvSpPr/>
      </dsp:nvSpPr>
      <dsp:spPr>
        <a:xfrm>
          <a:off x="8372220" y="1205677"/>
          <a:ext cx="932563" cy="9325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2D7140-D43D-4F79-ADBD-5E3F72B509C1}">
      <dsp:nvSpPr>
        <dsp:cNvPr id="0" name=""/>
        <dsp:cNvSpPr/>
      </dsp:nvSpPr>
      <dsp:spPr>
        <a:xfrm>
          <a:off x="5439131" y="2430961"/>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US" sz="2200" kern="1200" dirty="0"/>
            <a:t>Special adoption events</a:t>
          </a:r>
        </a:p>
      </dsp:txBody>
      <dsp:txXfrm>
        <a:off x="5439131" y="2430961"/>
        <a:ext cx="2072362" cy="720000"/>
      </dsp:txXfrm>
    </dsp:sp>
    <dsp:sp modelId="{2F9767BE-39E3-4C59-AEE2-D3765D96F16A}">
      <dsp:nvSpPr>
        <dsp:cNvPr id="0" name=""/>
        <dsp:cNvSpPr/>
      </dsp:nvSpPr>
      <dsp:spPr>
        <a:xfrm>
          <a:off x="5982706" y="1391993"/>
          <a:ext cx="932563" cy="9325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7142F7-8B8C-41E1-B85B-528ACE774B95}">
      <dsp:nvSpPr>
        <dsp:cNvPr id="0" name=""/>
        <dsp:cNvSpPr/>
      </dsp:nvSpPr>
      <dsp:spPr>
        <a:xfrm>
          <a:off x="7874157" y="2430961"/>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US" sz="2200" kern="1200" dirty="0"/>
            <a:t>Incentives for adoption</a:t>
          </a:r>
        </a:p>
      </dsp:txBody>
      <dsp:txXfrm>
        <a:off x="7874157" y="2430961"/>
        <a:ext cx="2072362"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8/12/21</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7644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8/12/21</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047420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8/12/21</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08748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8/12/21</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05480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8/12/21</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69787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8/12/21</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277840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8/12/21</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11898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8/12/21</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98358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8/12/21</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650201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8/12/21</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98833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8/12/21</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33357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8/12/21</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170471645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51" r:id="rId6"/>
    <p:sldLayoutId id="2147483746" r:id="rId7"/>
    <p:sldLayoutId id="2147483747" r:id="rId8"/>
    <p:sldLayoutId id="2147483748" r:id="rId9"/>
    <p:sldLayoutId id="2147483750" r:id="rId10"/>
    <p:sldLayoutId id="2147483749" r:id="rId11"/>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slideLayout" Target="../slideLayouts/slideLayout2.xml"/><Relationship Id="rId7" Type="http://schemas.openxmlformats.org/officeDocument/2006/relationships/diagramColors" Target="../diagrams/colors4.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slideLayout" Target="../slideLayouts/slideLayout2.xml"/><Relationship Id="rId7" Type="http://schemas.openxmlformats.org/officeDocument/2006/relationships/diagramColors" Target="../diagrams/colors5.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hyperlink" Target="https://towardsdatascience.com/building-a-logistic-regression-in-python-step-by-step-becd4d56c9c8" TargetMode="External"/><Relationship Id="rId5" Type="http://schemas.openxmlformats.org/officeDocument/2006/relationships/hyperlink" Target="https://online.stat.psu.edu/stat501/lesson/15/15.1" TargetMode="External"/><Relationship Id="rId4" Type="http://schemas.openxmlformats.org/officeDocument/2006/relationships/hyperlink" Target="https://www.kaggle.com/c/shelter-animal-outcomes/data?select=train.csv.gz"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2.xml"/><Relationship Id="rId12" Type="http://schemas.openxmlformats.org/officeDocument/2006/relationships/diagramColors" Target="../diagrams/colors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QuickStyle" Target="../diagrams/quickStyle2.xml"/><Relationship Id="rId11" Type="http://schemas.openxmlformats.org/officeDocument/2006/relationships/diagramQuickStyle" Target="../diagrams/quickStyle3.xml"/><Relationship Id="rId5" Type="http://schemas.openxmlformats.org/officeDocument/2006/relationships/diagramLayout" Target="../diagrams/layout2.xml"/><Relationship Id="rId10" Type="http://schemas.openxmlformats.org/officeDocument/2006/relationships/diagramLayout" Target="../diagrams/layout3.xml"/><Relationship Id="rId4" Type="http://schemas.openxmlformats.org/officeDocument/2006/relationships/diagramData" Target="../diagrams/data2.xml"/><Relationship Id="rId9" Type="http://schemas.openxmlformats.org/officeDocument/2006/relationships/diagramData" Target="../diagrams/data3.xml"/><Relationship Id="rId1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E0C28A69-9B26-45AC-AFF7-719A7A50A0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7BBE09-F4D4-EB49-8B51-014CEFDAA3CA}"/>
              </a:ext>
            </a:extLst>
          </p:cNvPr>
          <p:cNvSpPr>
            <a:spLocks noGrp="1"/>
          </p:cNvSpPr>
          <p:nvPr>
            <p:ph type="ctrTitle"/>
          </p:nvPr>
        </p:nvSpPr>
        <p:spPr>
          <a:xfrm>
            <a:off x="6887688" y="296884"/>
            <a:ext cx="5304291" cy="2912648"/>
          </a:xfrm>
        </p:spPr>
        <p:txBody>
          <a:bodyPr vert="horz" lIns="91440" tIns="45720" rIns="91440" bIns="45720" rtlCol="0" anchor="b">
            <a:normAutofit/>
          </a:bodyPr>
          <a:lstStyle/>
          <a:p>
            <a:r>
              <a:rPr lang="en-US" sz="2800" dirty="0"/>
              <a:t>Bellevue University </a:t>
            </a:r>
            <a:br>
              <a:rPr lang="en-US" sz="2800" dirty="0"/>
            </a:br>
            <a:r>
              <a:rPr lang="en-US" sz="2800" dirty="0"/>
              <a:t>DSC 630: Predictive Analytics</a:t>
            </a:r>
            <a:br>
              <a:rPr lang="en-US" sz="2800" dirty="0"/>
            </a:br>
            <a:r>
              <a:rPr lang="en-US" sz="2800" dirty="0"/>
              <a:t> </a:t>
            </a:r>
            <a:br>
              <a:rPr lang="en-US" sz="2800" dirty="0"/>
            </a:br>
            <a:br>
              <a:rPr lang="en-US" sz="2800" dirty="0"/>
            </a:br>
            <a:r>
              <a:rPr lang="en-US" sz="2800" dirty="0"/>
              <a:t>Prof. </a:t>
            </a:r>
            <a:r>
              <a:rPr lang="en-US" sz="2800" dirty="0" err="1"/>
              <a:t>Fadi</a:t>
            </a:r>
            <a:r>
              <a:rPr lang="en-US" sz="2800" dirty="0"/>
              <a:t> </a:t>
            </a:r>
            <a:r>
              <a:rPr lang="en-US" sz="2800" dirty="0" err="1"/>
              <a:t>Alsaleem</a:t>
            </a:r>
            <a:endParaRPr lang="en-US" sz="2800" dirty="0"/>
          </a:p>
        </p:txBody>
      </p:sp>
      <p:pic>
        <p:nvPicPr>
          <p:cNvPr id="4" name="Picture 3">
            <a:extLst>
              <a:ext uri="{FF2B5EF4-FFF2-40B4-BE49-F238E27FC236}">
                <a16:creationId xmlns:a16="http://schemas.microsoft.com/office/drawing/2014/main" id="{18C69CCF-709B-4406-A1DB-3D3D005FC3C9}"/>
              </a:ext>
            </a:extLst>
          </p:cNvPr>
          <p:cNvPicPr>
            <a:picLocks noChangeAspect="1"/>
          </p:cNvPicPr>
          <p:nvPr/>
        </p:nvPicPr>
        <p:blipFill rotWithShape="1">
          <a:blip r:embed="rId4"/>
          <a:srcRect l="2473"/>
          <a:stretch/>
        </p:blipFill>
        <p:spPr>
          <a:xfrm>
            <a:off x="20" y="-1"/>
            <a:ext cx="6688434" cy="6858000"/>
          </a:xfrm>
          <a:prstGeom prst="rect">
            <a:avLst/>
          </a:prstGeom>
        </p:spPr>
      </p:pic>
      <p:sp>
        <p:nvSpPr>
          <p:cNvPr id="17" name="Rectangle 16">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383398"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55" y="2285541"/>
            <a:ext cx="457200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88697558-CCBC-7447-A6E9-D4EB99B8F9E9}"/>
              </a:ext>
            </a:extLst>
          </p:cNvPr>
          <p:cNvSpPr>
            <a:spLocks noGrp="1"/>
          </p:cNvSpPr>
          <p:nvPr>
            <p:ph type="subTitle" idx="1"/>
          </p:nvPr>
        </p:nvSpPr>
        <p:spPr>
          <a:xfrm>
            <a:off x="7145654" y="3857817"/>
            <a:ext cx="4646295" cy="2319146"/>
          </a:xfrm>
        </p:spPr>
        <p:txBody>
          <a:bodyPr vert="horz" lIns="91440" tIns="45720" rIns="91440" bIns="45720" rtlCol="0">
            <a:normAutofit/>
          </a:bodyPr>
          <a:lstStyle/>
          <a:p>
            <a:endParaRPr lang="en-US" sz="1700" dirty="0"/>
          </a:p>
          <a:p>
            <a:endParaRPr lang="en-US" sz="1700" dirty="0"/>
          </a:p>
          <a:p>
            <a:r>
              <a:rPr lang="en-US" sz="1700" dirty="0"/>
              <a:t>Astrid Fuentes</a:t>
            </a:r>
          </a:p>
          <a:p>
            <a:r>
              <a:rPr lang="en-US" sz="1700" dirty="0"/>
              <a:t>August 12</a:t>
            </a:r>
            <a:r>
              <a:rPr lang="en-US" sz="1700" baseline="30000" dirty="0"/>
              <a:t>th</a:t>
            </a:r>
            <a:r>
              <a:rPr lang="en-US" sz="1700" dirty="0"/>
              <a:t>, 2021</a:t>
            </a:r>
          </a:p>
        </p:txBody>
      </p:sp>
      <p:pic>
        <p:nvPicPr>
          <p:cNvPr id="5" name="Audio Recording Aug 14, 2021 at 10:11:01 AM" descr="Audio Recording Aug 14, 2021 at 10:11:01 AM">
            <a:hlinkClick r:id="" action="ppaction://media"/>
            <a:extLst>
              <a:ext uri="{FF2B5EF4-FFF2-40B4-BE49-F238E27FC236}">
                <a16:creationId xmlns:a16="http://schemas.microsoft.com/office/drawing/2014/main" id="{99A024E4-E07D-8A46-8625-DAF1B4C8684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19256" y="5962943"/>
            <a:ext cx="812800" cy="812800"/>
          </a:xfrm>
          <a:prstGeom prst="rect">
            <a:avLst/>
          </a:prstGeom>
        </p:spPr>
      </p:pic>
    </p:spTree>
    <p:extLst>
      <p:ext uri="{BB962C8B-B14F-4D97-AF65-F5344CB8AC3E}">
        <p14:creationId xmlns:p14="http://schemas.microsoft.com/office/powerpoint/2010/main" val="956057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19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Freeform: Shape 72">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5" name="Freeform: Shape 74">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E8F230F-BECF-E745-86DC-9B953542A1F4}"/>
              </a:ext>
            </a:extLst>
          </p:cNvPr>
          <p:cNvSpPr>
            <a:spLocks noGrp="1"/>
          </p:cNvSpPr>
          <p:nvPr>
            <p:ph type="title"/>
          </p:nvPr>
        </p:nvSpPr>
        <p:spPr>
          <a:xfrm>
            <a:off x="371093" y="1161288"/>
            <a:ext cx="3761519" cy="1239012"/>
          </a:xfrm>
        </p:spPr>
        <p:txBody>
          <a:bodyPr anchor="ctr">
            <a:normAutofit/>
          </a:bodyPr>
          <a:lstStyle/>
          <a:p>
            <a:r>
              <a:rPr lang="en-US" sz="2800" dirty="0"/>
              <a:t>Sex upon Outcome</a:t>
            </a:r>
          </a:p>
        </p:txBody>
      </p:sp>
      <p:sp>
        <p:nvSpPr>
          <p:cNvPr id="77" name="Rectangle 76">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790EB07-3642-2649-A6AE-78D303B73762}"/>
              </a:ext>
            </a:extLst>
          </p:cNvPr>
          <p:cNvSpPr>
            <a:spLocks noGrp="1"/>
          </p:cNvSpPr>
          <p:nvPr>
            <p:ph idx="1"/>
          </p:nvPr>
        </p:nvSpPr>
        <p:spPr>
          <a:xfrm>
            <a:off x="371094" y="2718054"/>
            <a:ext cx="3438906" cy="3207258"/>
          </a:xfrm>
        </p:spPr>
        <p:txBody>
          <a:bodyPr anchor="t">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sz="1700" b="0" i="0" u="none" strike="noStrike" cap="none" normalizeH="0" baseline="0" dirty="0">
                <a:ln>
                  <a:noFill/>
                </a:ln>
                <a:effectLst/>
              </a:rPr>
              <a:t>This plot shows that most cats and dogs were neutered or spayed upon outcome. Under 1000 males and 1000 females were intact, most likely under the age/weight requirement for surgery. </a:t>
            </a:r>
          </a:p>
          <a:p>
            <a:pPr marL="0" marR="0" lvl="0" indent="0" defTabSz="914400" rtl="0" eaLnBrk="0" fontAlgn="base" latinLnBrk="0" hangingPunct="0">
              <a:spcBef>
                <a:spcPct val="0"/>
              </a:spcBef>
              <a:spcAft>
                <a:spcPts val="600"/>
              </a:spcAft>
              <a:buClrTx/>
              <a:buSzTx/>
              <a:buFontTx/>
              <a:buNone/>
              <a:tabLst/>
            </a:pPr>
            <a:r>
              <a:rPr kumimoji="0" lang="en-US" altLang="en-US" sz="1700" b="0" i="0" u="none" strike="noStrike" cap="none" normalizeH="0" baseline="0" dirty="0">
                <a:ln>
                  <a:noFill/>
                </a:ln>
                <a:effectLst/>
              </a:rPr>
              <a:t>           </a:t>
            </a:r>
          </a:p>
        </p:txBody>
      </p:sp>
      <p:pic>
        <p:nvPicPr>
          <p:cNvPr id="6146" name="Picture 2" descr="page10image40170496">
            <a:extLst>
              <a:ext uri="{FF2B5EF4-FFF2-40B4-BE49-F238E27FC236}">
                <a16:creationId xmlns:a16="http://schemas.microsoft.com/office/drawing/2014/main" id="{C714C150-5945-4943-A253-839F4CF995F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01184" y="1368080"/>
            <a:ext cx="6922008" cy="4222423"/>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Recording Aug 14, 2021 at 10:29:42 AM" descr="Audio Recording Aug 14, 2021 at 10:29:42 AM">
            <a:hlinkClick r:id="" action="ppaction://media"/>
            <a:extLst>
              <a:ext uri="{FF2B5EF4-FFF2-40B4-BE49-F238E27FC236}">
                <a16:creationId xmlns:a16="http://schemas.microsoft.com/office/drawing/2014/main" id="{DA37A558-91A0-2749-A8E7-55D5C2E98E9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08106" y="5817851"/>
            <a:ext cx="812800" cy="812800"/>
          </a:xfrm>
          <a:prstGeom prst="rect">
            <a:avLst/>
          </a:prstGeom>
        </p:spPr>
      </p:pic>
    </p:spTree>
    <p:extLst>
      <p:ext uri="{BB962C8B-B14F-4D97-AF65-F5344CB8AC3E}">
        <p14:creationId xmlns:p14="http://schemas.microsoft.com/office/powerpoint/2010/main" val="2563851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1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6" name="Rectangle 7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177" name="Freeform: Shape 7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178" name="Freeform: Shape 7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D041963-4333-6341-9640-A9B0C21847BA}"/>
              </a:ext>
            </a:extLst>
          </p:cNvPr>
          <p:cNvSpPr>
            <a:spLocks noGrp="1"/>
          </p:cNvSpPr>
          <p:nvPr>
            <p:ph type="title"/>
          </p:nvPr>
        </p:nvSpPr>
        <p:spPr>
          <a:xfrm>
            <a:off x="371094" y="1161288"/>
            <a:ext cx="3438144" cy="1239012"/>
          </a:xfrm>
        </p:spPr>
        <p:txBody>
          <a:bodyPr anchor="ctr">
            <a:normAutofit/>
          </a:bodyPr>
          <a:lstStyle/>
          <a:p>
            <a:r>
              <a:rPr lang="en-US" sz="2800"/>
              <a:t>Model</a:t>
            </a:r>
          </a:p>
        </p:txBody>
      </p:sp>
      <p:sp>
        <p:nvSpPr>
          <p:cNvPr id="7179" name="Rectangle 7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80" name="Rectangle 8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81" name="Content Placeholder 7173">
            <a:extLst>
              <a:ext uri="{FF2B5EF4-FFF2-40B4-BE49-F238E27FC236}">
                <a16:creationId xmlns:a16="http://schemas.microsoft.com/office/drawing/2014/main" id="{1C01257C-4845-4B01-A598-B53349990D32}"/>
              </a:ext>
            </a:extLst>
          </p:cNvPr>
          <p:cNvSpPr>
            <a:spLocks noGrp="1"/>
          </p:cNvSpPr>
          <p:nvPr>
            <p:ph idx="1"/>
          </p:nvPr>
        </p:nvSpPr>
        <p:spPr>
          <a:xfrm>
            <a:off x="371094" y="2718054"/>
            <a:ext cx="3438906" cy="3207258"/>
          </a:xfrm>
        </p:spPr>
        <p:txBody>
          <a:bodyPr anchor="t">
            <a:normAutofit lnSpcReduction="10000"/>
          </a:bodyPr>
          <a:lstStyle/>
          <a:p>
            <a:pPr marL="0" indent="0">
              <a:buNone/>
            </a:pPr>
            <a:r>
              <a:rPr lang="en-US" sz="1700" dirty="0"/>
              <a:t>Using a logistic regression classifier model and </a:t>
            </a:r>
            <a:r>
              <a:rPr lang="en-US" sz="1700" dirty="0" err="1"/>
              <a:t>sklearn</a:t>
            </a:r>
            <a:r>
              <a:rPr lang="en-US" sz="1700" dirty="0"/>
              <a:t> in Python I was able to predict the survival of the animals. Here is the confusion matrix associated with my model. It correctly predicted the survival of 3114 animals and the non-survival of 351 animals. The model incorrectly predicted the outcome of 292 animals. This model has an accuracy of 92.2%.</a:t>
            </a:r>
          </a:p>
          <a:p>
            <a:pPr marL="0" indent="0">
              <a:buNone/>
            </a:pPr>
            <a:endParaRPr lang="en-US" sz="1700" dirty="0"/>
          </a:p>
        </p:txBody>
      </p:sp>
      <p:pic>
        <p:nvPicPr>
          <p:cNvPr id="7170" name="Picture 2">
            <a:extLst>
              <a:ext uri="{FF2B5EF4-FFF2-40B4-BE49-F238E27FC236}">
                <a16:creationId xmlns:a16="http://schemas.microsoft.com/office/drawing/2014/main" id="{007BD691-7A10-4E4E-B659-7C4A503D8D1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01184" y="1636307"/>
            <a:ext cx="6922008" cy="368596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98030E9-7C18-F444-AA70-441869E1AFD7}"/>
              </a:ext>
            </a:extLst>
          </p:cNvPr>
          <p:cNvSpPr txBox="1"/>
          <p:nvPr/>
        </p:nvSpPr>
        <p:spPr>
          <a:xfrm>
            <a:off x="4455672" y="5735782"/>
            <a:ext cx="7367520" cy="1200329"/>
          </a:xfrm>
          <a:prstGeom prst="rect">
            <a:avLst/>
          </a:prstGeom>
          <a:noFill/>
        </p:spPr>
        <p:txBody>
          <a:bodyPr wrap="square" rtlCol="0">
            <a:spAutoFit/>
          </a:bodyPr>
          <a:lstStyle/>
          <a:p>
            <a:r>
              <a:rPr lang="en-US" b="1" dirty="0"/>
              <a:t>The model was built to predict Outcome Type (survived or not) using Age and the categorical dummy variables of Sex, Animal Type, Breed, and Color.</a:t>
            </a:r>
          </a:p>
          <a:p>
            <a:endParaRPr lang="en-US" dirty="0"/>
          </a:p>
        </p:txBody>
      </p:sp>
      <p:pic>
        <p:nvPicPr>
          <p:cNvPr id="3" name="Audio Recording Aug 14, 2021 at 10:32:11 AM" descr="Audio Recording Aug 14, 2021 at 10:32:11 AM">
            <a:hlinkClick r:id="" action="ppaction://media"/>
            <a:extLst>
              <a:ext uri="{FF2B5EF4-FFF2-40B4-BE49-F238E27FC236}">
                <a16:creationId xmlns:a16="http://schemas.microsoft.com/office/drawing/2014/main" id="{02F57A58-7997-1F49-BA73-18DB91D33AA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16792" y="6123311"/>
            <a:ext cx="812800" cy="812800"/>
          </a:xfrm>
          <a:prstGeom prst="rect">
            <a:avLst/>
          </a:prstGeom>
        </p:spPr>
      </p:pic>
    </p:spTree>
    <p:extLst>
      <p:ext uri="{BB962C8B-B14F-4D97-AF65-F5344CB8AC3E}">
        <p14:creationId xmlns:p14="http://schemas.microsoft.com/office/powerpoint/2010/main" val="2520974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34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Freeform: Shape 7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7" name="Freeform: Shape 7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6F0B3F8-84B7-8743-B857-5419746F537A}"/>
              </a:ext>
            </a:extLst>
          </p:cNvPr>
          <p:cNvSpPr>
            <a:spLocks noGrp="1"/>
          </p:cNvSpPr>
          <p:nvPr>
            <p:ph type="title"/>
          </p:nvPr>
        </p:nvSpPr>
        <p:spPr>
          <a:xfrm>
            <a:off x="371094" y="1161288"/>
            <a:ext cx="3438144" cy="1239012"/>
          </a:xfrm>
        </p:spPr>
        <p:txBody>
          <a:bodyPr anchor="ctr">
            <a:normAutofit/>
          </a:bodyPr>
          <a:lstStyle/>
          <a:p>
            <a:r>
              <a:rPr lang="en-US" sz="2800" dirty="0"/>
              <a:t>Model Accuracy</a:t>
            </a:r>
          </a:p>
        </p:txBody>
      </p:sp>
      <p:sp>
        <p:nvSpPr>
          <p:cNvPr id="79" name="Rectangle 7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98" name="Content Placeholder 8197">
            <a:extLst>
              <a:ext uri="{FF2B5EF4-FFF2-40B4-BE49-F238E27FC236}">
                <a16:creationId xmlns:a16="http://schemas.microsoft.com/office/drawing/2014/main" id="{7BC18332-637A-4017-BEEC-250DD6C08A29}"/>
              </a:ext>
            </a:extLst>
          </p:cNvPr>
          <p:cNvSpPr>
            <a:spLocks noGrp="1"/>
          </p:cNvSpPr>
          <p:nvPr>
            <p:ph idx="1"/>
          </p:nvPr>
        </p:nvSpPr>
        <p:spPr>
          <a:xfrm>
            <a:off x="371094" y="2718054"/>
            <a:ext cx="3438906" cy="3207258"/>
          </a:xfrm>
        </p:spPr>
        <p:txBody>
          <a:bodyPr anchor="t">
            <a:normAutofit fontScale="85000" lnSpcReduction="10000"/>
          </a:bodyPr>
          <a:lstStyle/>
          <a:p>
            <a:pPr marL="0" indent="0">
              <a:buNone/>
            </a:pPr>
            <a:r>
              <a:rPr lang="en-US" dirty="0"/>
              <a:t>The model performed better at predicting the survivals with an accuracy of 94.5% while the non-survivals were predicted with a precision of 76.1%.</a:t>
            </a:r>
          </a:p>
          <a:p>
            <a:endParaRPr lang="en-US" sz="1700" dirty="0"/>
          </a:p>
        </p:txBody>
      </p:sp>
      <p:pic>
        <p:nvPicPr>
          <p:cNvPr id="8194" name="Picture 2">
            <a:extLst>
              <a:ext uri="{FF2B5EF4-FFF2-40B4-BE49-F238E27FC236}">
                <a16:creationId xmlns:a16="http://schemas.microsoft.com/office/drawing/2014/main" id="{7A3DB890-E580-2F49-A30F-F4E0026F1C6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809238" y="1898300"/>
            <a:ext cx="8013954" cy="4027012"/>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Recording Aug 14, 2021 at 10:32:51 AM" descr="Audio Recording Aug 14, 2021 at 10:32:51 AM">
            <a:hlinkClick r:id="" action="ppaction://media"/>
            <a:extLst>
              <a:ext uri="{FF2B5EF4-FFF2-40B4-BE49-F238E27FC236}">
                <a16:creationId xmlns:a16="http://schemas.microsoft.com/office/drawing/2014/main" id="{DA8738A9-EEF7-4C41-8905-B85665A807A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10392" y="6015386"/>
            <a:ext cx="812800" cy="812800"/>
          </a:xfrm>
          <a:prstGeom prst="rect">
            <a:avLst/>
          </a:prstGeom>
        </p:spPr>
      </p:pic>
    </p:spTree>
    <p:extLst>
      <p:ext uri="{BB962C8B-B14F-4D97-AF65-F5344CB8AC3E}">
        <p14:creationId xmlns:p14="http://schemas.microsoft.com/office/powerpoint/2010/main" val="1546905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74">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AEA951F-B7B9-654E-A990-2EDC614D73B9}"/>
              </a:ext>
            </a:extLst>
          </p:cNvPr>
          <p:cNvSpPr>
            <a:spLocks noGrp="1"/>
          </p:cNvSpPr>
          <p:nvPr>
            <p:ph type="title"/>
          </p:nvPr>
        </p:nvSpPr>
        <p:spPr>
          <a:xfrm>
            <a:off x="841247" y="978619"/>
            <a:ext cx="3410712" cy="1106424"/>
          </a:xfrm>
        </p:spPr>
        <p:txBody>
          <a:bodyPr>
            <a:normAutofit/>
          </a:bodyPr>
          <a:lstStyle/>
          <a:p>
            <a:r>
              <a:rPr lang="en-US" sz="2800" dirty="0"/>
              <a:t>ROC Curves</a:t>
            </a:r>
          </a:p>
        </p:txBody>
      </p:sp>
      <p:sp>
        <p:nvSpPr>
          <p:cNvPr id="77" name="Rectangle 76">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22" name="Content Placeholder 9221">
            <a:extLst>
              <a:ext uri="{FF2B5EF4-FFF2-40B4-BE49-F238E27FC236}">
                <a16:creationId xmlns:a16="http://schemas.microsoft.com/office/drawing/2014/main" id="{87308FF1-D933-4E80-B560-3734FDC73E4B}"/>
              </a:ext>
            </a:extLst>
          </p:cNvPr>
          <p:cNvSpPr>
            <a:spLocks noGrp="1"/>
          </p:cNvSpPr>
          <p:nvPr>
            <p:ph idx="1"/>
          </p:nvPr>
        </p:nvSpPr>
        <p:spPr>
          <a:xfrm>
            <a:off x="841248" y="2252870"/>
            <a:ext cx="3412219" cy="3560251"/>
          </a:xfrm>
        </p:spPr>
        <p:txBody>
          <a:bodyPr>
            <a:normAutofit/>
          </a:bodyPr>
          <a:lstStyle/>
          <a:p>
            <a:pPr marL="0" indent="0">
              <a:buNone/>
            </a:pPr>
            <a:r>
              <a:rPr lang="en-US" sz="1700" dirty="0"/>
              <a:t>The ROC curves are far away from the diagonal which indicates the model is accurate at predicting true positives.</a:t>
            </a:r>
          </a:p>
        </p:txBody>
      </p:sp>
      <p:pic>
        <p:nvPicPr>
          <p:cNvPr id="9218" name="Picture 2">
            <a:extLst>
              <a:ext uri="{FF2B5EF4-FFF2-40B4-BE49-F238E27FC236}">
                <a16:creationId xmlns:a16="http://schemas.microsoft.com/office/drawing/2014/main" id="{DA36CB41-02C3-DA4B-BDD8-E3A1F14D677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34911" y="1747784"/>
            <a:ext cx="6842561" cy="3352854"/>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Recording Aug 14, 2021 at 10:33:27 AM" descr="Audio Recording Aug 14, 2021 at 10:33:27 AM">
            <a:hlinkClick r:id="" action="ppaction://media"/>
            <a:extLst>
              <a:ext uri="{FF2B5EF4-FFF2-40B4-BE49-F238E27FC236}">
                <a16:creationId xmlns:a16="http://schemas.microsoft.com/office/drawing/2014/main" id="{80216F4E-9A47-9A48-8495-9FE7765B98C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44352" y="5813121"/>
            <a:ext cx="812800" cy="812800"/>
          </a:xfrm>
          <a:prstGeom prst="rect">
            <a:avLst/>
          </a:prstGeom>
        </p:spPr>
      </p:pic>
    </p:spTree>
    <p:extLst>
      <p:ext uri="{BB962C8B-B14F-4D97-AF65-F5344CB8AC3E}">
        <p14:creationId xmlns:p14="http://schemas.microsoft.com/office/powerpoint/2010/main" val="344946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23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5416EBC-B41E-4F8A-BE9F-07301B682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AFF79527-C7F1-4E06-8126-A8E8C5FEB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A360BC5-2930-0D40-A410-15E650FE32AE}"/>
              </a:ext>
            </a:extLst>
          </p:cNvPr>
          <p:cNvSpPr>
            <a:spLocks noGrp="1"/>
          </p:cNvSpPr>
          <p:nvPr>
            <p:ph type="title"/>
          </p:nvPr>
        </p:nvSpPr>
        <p:spPr>
          <a:xfrm>
            <a:off x="868680" y="1719072"/>
            <a:ext cx="3103427" cy="3520440"/>
          </a:xfrm>
        </p:spPr>
        <p:txBody>
          <a:bodyPr anchor="t">
            <a:normAutofit/>
          </a:bodyPr>
          <a:lstStyle/>
          <a:p>
            <a:r>
              <a:rPr lang="en-US" sz="3600"/>
              <a:t>Results </a:t>
            </a:r>
          </a:p>
        </p:txBody>
      </p:sp>
      <p:sp>
        <p:nvSpPr>
          <p:cNvPr id="13" name="Rectangle 12">
            <a:extLst>
              <a:ext uri="{FF2B5EF4-FFF2-40B4-BE49-F238E27FC236}">
                <a16:creationId xmlns:a16="http://schemas.microsoft.com/office/drawing/2014/main" id="{55986208-8A53-4E92-9197-6B57BCCB2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C6F0A6E0-E7C2-4A83-A34D-5C2A36CF2C11}"/>
              </a:ext>
            </a:extLst>
          </p:cNvPr>
          <p:cNvGraphicFramePr>
            <a:graphicFrameLocks noGrp="1"/>
          </p:cNvGraphicFramePr>
          <p:nvPr>
            <p:ph idx="1"/>
            <p:extLst>
              <p:ext uri="{D42A27DB-BD31-4B8C-83A1-F6EECF244321}">
                <p14:modId xmlns:p14="http://schemas.microsoft.com/office/powerpoint/2010/main" val="3424748491"/>
              </p:ext>
            </p:extLst>
          </p:nvPr>
        </p:nvGraphicFramePr>
        <p:xfrm>
          <a:off x="4727448" y="640080"/>
          <a:ext cx="6967728" cy="55778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Audio Recording Aug 14, 2021 at 10:35:22 AM" descr="Audio Recording Aug 14, 2021 at 10:35:22 AM">
            <a:hlinkClick r:id="" action="ppaction://media"/>
            <a:extLst>
              <a:ext uri="{FF2B5EF4-FFF2-40B4-BE49-F238E27FC236}">
                <a16:creationId xmlns:a16="http://schemas.microsoft.com/office/drawing/2014/main" id="{5FEA7B56-B90C-074D-A19F-4F414C89E35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30788" y="5833952"/>
            <a:ext cx="812800" cy="812800"/>
          </a:xfrm>
          <a:prstGeom prst="rect">
            <a:avLst/>
          </a:prstGeom>
        </p:spPr>
      </p:pic>
    </p:spTree>
    <p:extLst>
      <p:ext uri="{BB962C8B-B14F-4D97-AF65-F5344CB8AC3E}">
        <p14:creationId xmlns:p14="http://schemas.microsoft.com/office/powerpoint/2010/main" val="1961525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8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13">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97C9A46-562B-6341-B4A1-28797BD58916}"/>
              </a:ext>
            </a:extLst>
          </p:cNvPr>
          <p:cNvSpPr>
            <a:spLocks noGrp="1"/>
          </p:cNvSpPr>
          <p:nvPr>
            <p:ph type="title"/>
          </p:nvPr>
        </p:nvSpPr>
        <p:spPr>
          <a:xfrm>
            <a:off x="841247" y="978619"/>
            <a:ext cx="3410712" cy="1106424"/>
          </a:xfrm>
        </p:spPr>
        <p:txBody>
          <a:bodyPr>
            <a:normAutofit/>
          </a:bodyPr>
          <a:lstStyle/>
          <a:p>
            <a:r>
              <a:rPr lang="en-US" sz="2800" dirty="0"/>
              <a:t>Results</a:t>
            </a:r>
          </a:p>
        </p:txBody>
      </p:sp>
      <p:sp>
        <p:nvSpPr>
          <p:cNvPr id="22" name="Rectangle 15">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17">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137FF8C9-F821-4A25-86F7-2ADC75B67E4D}"/>
              </a:ext>
            </a:extLst>
          </p:cNvPr>
          <p:cNvSpPr>
            <a:spLocks noGrp="1"/>
          </p:cNvSpPr>
          <p:nvPr>
            <p:ph idx="1"/>
          </p:nvPr>
        </p:nvSpPr>
        <p:spPr>
          <a:xfrm>
            <a:off x="841248" y="2252870"/>
            <a:ext cx="3412219" cy="3560251"/>
          </a:xfrm>
        </p:spPr>
        <p:txBody>
          <a:bodyPr>
            <a:normAutofit/>
          </a:bodyPr>
          <a:lstStyle/>
          <a:p>
            <a:r>
              <a:rPr lang="en-US" sz="2000" dirty="0"/>
              <a:t>Variable and Characteristic with higher contributions</a:t>
            </a:r>
          </a:p>
          <a:p>
            <a:r>
              <a:rPr lang="en-US" sz="2000" dirty="0"/>
              <a:t>Pitbull breeds</a:t>
            </a:r>
          </a:p>
          <a:p>
            <a:r>
              <a:rPr lang="en-US" sz="2000" dirty="0"/>
              <a:t>Color</a:t>
            </a:r>
          </a:p>
          <a:p>
            <a:r>
              <a:rPr lang="en-US" sz="2000" dirty="0"/>
              <a:t>Sex </a:t>
            </a:r>
          </a:p>
        </p:txBody>
      </p:sp>
      <p:pic>
        <p:nvPicPr>
          <p:cNvPr id="5" name="Content Placeholder 4" descr="Table&#10;&#10;Description automatically generated">
            <a:extLst>
              <a:ext uri="{FF2B5EF4-FFF2-40B4-BE49-F238E27FC236}">
                <a16:creationId xmlns:a16="http://schemas.microsoft.com/office/drawing/2014/main" id="{E388CEEE-60A7-7046-B0EB-436707535DC6}"/>
              </a:ext>
            </a:extLst>
          </p:cNvPr>
          <p:cNvPicPr>
            <a:picLocks noChangeAspect="1"/>
          </p:cNvPicPr>
          <p:nvPr/>
        </p:nvPicPr>
        <p:blipFill>
          <a:blip r:embed="rId4"/>
          <a:stretch>
            <a:fillRect/>
          </a:stretch>
        </p:blipFill>
        <p:spPr>
          <a:xfrm>
            <a:off x="5941715" y="630936"/>
            <a:ext cx="5014682" cy="5495544"/>
          </a:xfrm>
          <a:prstGeom prst="rect">
            <a:avLst/>
          </a:prstGeom>
        </p:spPr>
      </p:pic>
      <p:pic>
        <p:nvPicPr>
          <p:cNvPr id="6" name="Audio Recording Aug 14, 2021 at 10:38:51 AM" descr="Audio Recording Aug 14, 2021 at 10:38:51 AM">
            <a:hlinkClick r:id="" action="ppaction://media"/>
            <a:extLst>
              <a:ext uri="{FF2B5EF4-FFF2-40B4-BE49-F238E27FC236}">
                <a16:creationId xmlns:a16="http://schemas.microsoft.com/office/drawing/2014/main" id="{2E06B83A-7C75-ED42-A2E6-BF06E36D128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7798" y="6016625"/>
            <a:ext cx="812800" cy="812800"/>
          </a:xfrm>
          <a:prstGeom prst="rect">
            <a:avLst/>
          </a:prstGeom>
        </p:spPr>
      </p:pic>
    </p:spTree>
    <p:extLst>
      <p:ext uri="{BB962C8B-B14F-4D97-AF65-F5344CB8AC3E}">
        <p14:creationId xmlns:p14="http://schemas.microsoft.com/office/powerpoint/2010/main" val="308011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448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CDD497-1A74-F844-B134-D02F6E87348C}"/>
              </a:ext>
            </a:extLst>
          </p:cNvPr>
          <p:cNvSpPr>
            <a:spLocks noGrp="1"/>
          </p:cNvSpPr>
          <p:nvPr>
            <p:ph type="title"/>
          </p:nvPr>
        </p:nvSpPr>
        <p:spPr>
          <a:xfrm>
            <a:off x="841248" y="256032"/>
            <a:ext cx="10506456" cy="1014984"/>
          </a:xfrm>
        </p:spPr>
        <p:txBody>
          <a:bodyPr anchor="b">
            <a:normAutofit/>
          </a:bodyPr>
          <a:lstStyle/>
          <a:p>
            <a:r>
              <a:rPr lang="en-US" dirty="0"/>
              <a:t>Discussion/Conclusion </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61604301-0DA7-408A-8312-E5FA86071DED}"/>
              </a:ext>
            </a:extLst>
          </p:cNvPr>
          <p:cNvGraphicFramePr>
            <a:graphicFrameLocks noGrp="1"/>
          </p:cNvGraphicFramePr>
          <p:nvPr>
            <p:ph idx="1"/>
            <p:extLst>
              <p:ext uri="{D42A27DB-BD31-4B8C-83A1-F6EECF244321}">
                <p14:modId xmlns:p14="http://schemas.microsoft.com/office/powerpoint/2010/main" val="3648546313"/>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Audio Recording Aug 14, 2021 at 10:43:51 AM" descr="Audio Recording Aug 14, 2021 at 10:43:51 AM">
            <a:hlinkClick r:id="" action="ppaction://media"/>
            <a:extLst>
              <a:ext uri="{FF2B5EF4-FFF2-40B4-BE49-F238E27FC236}">
                <a16:creationId xmlns:a16="http://schemas.microsoft.com/office/drawing/2014/main" id="{9A7080BC-472F-2D4C-9CC9-DD8B183C256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0960100" y="5925905"/>
            <a:ext cx="812800" cy="812800"/>
          </a:xfrm>
          <a:prstGeom prst="rect">
            <a:avLst/>
          </a:prstGeom>
        </p:spPr>
      </p:pic>
    </p:spTree>
    <p:extLst>
      <p:ext uri="{BB962C8B-B14F-4D97-AF65-F5344CB8AC3E}">
        <p14:creationId xmlns:p14="http://schemas.microsoft.com/office/powerpoint/2010/main" val="159412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37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E5B2-0138-1D4D-809C-E1C7281E705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54E36CBE-C773-AB40-9FBE-1808E4D83F99}"/>
              </a:ext>
            </a:extLst>
          </p:cNvPr>
          <p:cNvSpPr>
            <a:spLocks noGrp="1"/>
          </p:cNvSpPr>
          <p:nvPr>
            <p:ph idx="1"/>
          </p:nvPr>
        </p:nvSpPr>
        <p:spPr/>
        <p:txBody>
          <a:bodyPr>
            <a:normAutofit fontScale="77500" lnSpcReduction="20000"/>
          </a:bodyPr>
          <a:lstStyle/>
          <a:p>
            <a:r>
              <a:rPr lang="en-US" u="sng" dirty="0">
                <a:hlinkClick r:id="rId4"/>
              </a:rPr>
              <a:t>https://www.kaggle.com/c/shelter-animal-outcomes/data?select=train.csv.gz</a:t>
            </a:r>
            <a:endParaRPr lang="en-US" dirty="0"/>
          </a:p>
          <a:p>
            <a:pPr marL="0" indent="0">
              <a:buNone/>
            </a:pPr>
            <a:endParaRPr lang="en-US" dirty="0"/>
          </a:p>
          <a:p>
            <a:r>
              <a:rPr lang="en-US" dirty="0"/>
              <a:t>Eberly College of Science. Penn State University. </a:t>
            </a:r>
            <a:r>
              <a:rPr lang="en-US" i="1" dirty="0"/>
              <a:t>Logistic Regression</a:t>
            </a:r>
            <a:r>
              <a:rPr lang="en-US" dirty="0"/>
              <a:t>. </a:t>
            </a:r>
            <a:r>
              <a:rPr lang="en-US" u="sng" dirty="0">
                <a:hlinkClick r:id="rId5"/>
              </a:rPr>
              <a:t>https://online.stat.psu.edu/stat501/lesson/15/15.1</a:t>
            </a:r>
            <a:endParaRPr lang="en-US" u="sng" dirty="0"/>
          </a:p>
          <a:p>
            <a:pPr marL="0" indent="0">
              <a:buNone/>
            </a:pPr>
            <a:endParaRPr lang="en-US" dirty="0"/>
          </a:p>
          <a:p>
            <a:r>
              <a:rPr lang="en-US" dirty="0"/>
              <a:t>Li Susan, September 28, 2017. </a:t>
            </a:r>
            <a:r>
              <a:rPr lang="en-US" i="1" dirty="0"/>
              <a:t>Building A Logistic Regression in Python, Step by Step</a:t>
            </a:r>
            <a:r>
              <a:rPr lang="en-US" dirty="0"/>
              <a:t>. Towards Data Science. </a:t>
            </a:r>
            <a:r>
              <a:rPr lang="en-US" u="sng" dirty="0">
                <a:hlinkClick r:id="rId6"/>
              </a:rPr>
              <a:t>https://towardsdatascience.com/building-a-logistic-regression-in-python-step-by-step-becd4d56c9c8</a:t>
            </a:r>
            <a:endParaRPr lang="en-US" dirty="0"/>
          </a:p>
          <a:p>
            <a:endParaRPr lang="en-US" dirty="0"/>
          </a:p>
        </p:txBody>
      </p:sp>
      <p:pic>
        <p:nvPicPr>
          <p:cNvPr id="5" name="Audio Recording Aug 14, 2021 at 10:46:11 AM" descr="Audio Recording Aug 14, 2021 at 10:46:11 AM">
            <a:hlinkClick r:id="" action="ppaction://media"/>
            <a:extLst>
              <a:ext uri="{FF2B5EF4-FFF2-40B4-BE49-F238E27FC236}">
                <a16:creationId xmlns:a16="http://schemas.microsoft.com/office/drawing/2014/main" id="{8A86F0F3-BDB7-3C45-B33E-88A363BAEF1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076432" y="5902960"/>
            <a:ext cx="812800" cy="812800"/>
          </a:xfrm>
          <a:prstGeom prst="rect">
            <a:avLst/>
          </a:prstGeom>
        </p:spPr>
      </p:pic>
    </p:spTree>
    <p:extLst>
      <p:ext uri="{BB962C8B-B14F-4D97-AF65-F5344CB8AC3E}">
        <p14:creationId xmlns:p14="http://schemas.microsoft.com/office/powerpoint/2010/main" val="247535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33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8108D317-7CBD-4897-BD1F-959436D2A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6690D2-4114-B44F-B842-7AC947C2AA2C}"/>
              </a:ext>
            </a:extLst>
          </p:cNvPr>
          <p:cNvSpPr>
            <a:spLocks noGrp="1"/>
          </p:cNvSpPr>
          <p:nvPr>
            <p:ph type="title"/>
          </p:nvPr>
        </p:nvSpPr>
        <p:spPr>
          <a:xfrm>
            <a:off x="7255564" y="834888"/>
            <a:ext cx="4314645" cy="1268958"/>
          </a:xfrm>
        </p:spPr>
        <p:txBody>
          <a:bodyPr anchor="b">
            <a:normAutofit/>
          </a:bodyPr>
          <a:lstStyle/>
          <a:p>
            <a:r>
              <a:rPr lang="en-US" sz="3200" dirty="0"/>
              <a:t>Introduction</a:t>
            </a:r>
          </a:p>
        </p:txBody>
      </p:sp>
      <p:pic>
        <p:nvPicPr>
          <p:cNvPr id="1026" name="Picture 2" descr="Animal Shelters | PETA">
            <a:extLst>
              <a:ext uri="{FF2B5EF4-FFF2-40B4-BE49-F238E27FC236}">
                <a16:creationId xmlns:a16="http://schemas.microsoft.com/office/drawing/2014/main" id="{C957A234-633C-4049-BA84-C7C363C2AC0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189" r="19591" b="-1"/>
          <a:stretch/>
        </p:blipFill>
        <p:spPr bwMode="auto">
          <a:xfrm>
            <a:off x="20" y="10"/>
            <a:ext cx="6717436" cy="6857990"/>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noFill/>
          <a:effectLst>
            <a:outerShdw blurRad="50800" dist="38100" algn="l" rotWithShape="0">
              <a:schemeClr val="bg1">
                <a:lumMod val="85000"/>
                <a:alpha val="30000"/>
              </a:schemeClr>
            </a:outerShdw>
          </a:effectLst>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D6297641-8B9F-4767-9606-8A1131322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89864"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D8F3CA65-EA00-46B4-9616-39E6853F7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572" y="2240371"/>
            <a:ext cx="420624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D2BF5174-B39D-7447-BCF7-57FE3E260A47}"/>
              </a:ext>
            </a:extLst>
          </p:cNvPr>
          <p:cNvSpPr>
            <a:spLocks noGrp="1"/>
          </p:cNvSpPr>
          <p:nvPr>
            <p:ph idx="1"/>
          </p:nvPr>
        </p:nvSpPr>
        <p:spPr>
          <a:xfrm>
            <a:off x="7255563" y="2557587"/>
            <a:ext cx="4314645" cy="3717317"/>
          </a:xfrm>
        </p:spPr>
        <p:txBody>
          <a:bodyPr anchor="t">
            <a:normAutofit/>
          </a:bodyPr>
          <a:lstStyle/>
          <a:p>
            <a:pPr marL="0" indent="0">
              <a:buNone/>
            </a:pPr>
            <a:r>
              <a:rPr lang="en-US" sz="1700" dirty="0"/>
              <a:t>Survive vs.  Not Survive?</a:t>
            </a:r>
          </a:p>
          <a:p>
            <a:pPr lvl="1"/>
            <a:r>
              <a:rPr lang="en-US" sz="1300" dirty="0"/>
              <a:t>Breed, color, race, age</a:t>
            </a:r>
          </a:p>
          <a:p>
            <a:pPr lvl="1"/>
            <a:r>
              <a:rPr lang="en-US" sz="1300" dirty="0"/>
              <a:t>Health conditions</a:t>
            </a:r>
          </a:p>
          <a:p>
            <a:pPr lvl="1"/>
            <a:r>
              <a:rPr lang="en-US" sz="1300" dirty="0"/>
              <a:t>Aggressiveness</a:t>
            </a:r>
          </a:p>
          <a:p>
            <a:pPr lvl="1"/>
            <a:r>
              <a:rPr lang="en-US" sz="1300" dirty="0"/>
              <a:t>Other variables?</a:t>
            </a:r>
          </a:p>
          <a:p>
            <a:pPr lvl="1"/>
            <a:endParaRPr lang="en-US" sz="1300" dirty="0"/>
          </a:p>
          <a:p>
            <a:pPr marL="457200" lvl="1" indent="0">
              <a:buNone/>
            </a:pPr>
            <a:r>
              <a:rPr lang="en-US" sz="1600" dirty="0"/>
              <a:t>What can we do to help?</a:t>
            </a:r>
          </a:p>
          <a:p>
            <a:pPr marL="457200" lvl="1" indent="0">
              <a:buNone/>
            </a:pPr>
            <a:endParaRPr lang="en-US" sz="1600" dirty="0"/>
          </a:p>
        </p:txBody>
      </p:sp>
      <p:pic>
        <p:nvPicPr>
          <p:cNvPr id="3" name="Audio Recording Aug 14, 2021 at 10:14:57 AM" descr="Audio Recording Aug 14, 2021 at 10:14:57 AM">
            <a:hlinkClick r:id="" action="ppaction://media"/>
            <a:extLst>
              <a:ext uri="{FF2B5EF4-FFF2-40B4-BE49-F238E27FC236}">
                <a16:creationId xmlns:a16="http://schemas.microsoft.com/office/drawing/2014/main" id="{317ABD12-5E01-354A-B90E-F88FB87ED42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31412" y="5915845"/>
            <a:ext cx="812800" cy="812800"/>
          </a:xfrm>
          <a:prstGeom prst="rect">
            <a:avLst/>
          </a:prstGeom>
        </p:spPr>
      </p:pic>
    </p:spTree>
    <p:extLst>
      <p:ext uri="{BB962C8B-B14F-4D97-AF65-F5344CB8AC3E}">
        <p14:creationId xmlns:p14="http://schemas.microsoft.com/office/powerpoint/2010/main" val="429364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9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8DF72-BB8D-1C46-AC24-AC82C56A9898}"/>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BDCD0475-90B4-9A49-B1F7-2E257B21D9EE}"/>
              </a:ext>
            </a:extLst>
          </p:cNvPr>
          <p:cNvSpPr>
            <a:spLocks noGrp="1"/>
          </p:cNvSpPr>
          <p:nvPr>
            <p:ph idx="1"/>
          </p:nvPr>
        </p:nvSpPr>
        <p:spPr/>
        <p:txBody>
          <a:bodyPr>
            <a:normAutofit/>
          </a:bodyPr>
          <a:lstStyle/>
          <a:p>
            <a:r>
              <a:rPr lang="en-US" sz="1800" dirty="0"/>
              <a:t>Logistic regression model based on determining characteristics of cats and dogs that will help predict whether the animal will survive the shelter or not. </a:t>
            </a:r>
          </a:p>
          <a:p>
            <a:pPr marL="0" indent="0">
              <a:buNone/>
            </a:pPr>
            <a:endParaRPr lang="en-US" sz="1800" dirty="0"/>
          </a:p>
          <a:p>
            <a:r>
              <a:rPr lang="en-US" sz="1800" dirty="0"/>
              <a:t>Variables: age, color, health condition, and others.</a:t>
            </a:r>
          </a:p>
          <a:p>
            <a:pPr marL="0" indent="0">
              <a:buNone/>
            </a:pPr>
            <a:endParaRPr lang="en-US" sz="1800" dirty="0"/>
          </a:p>
          <a:p>
            <a:r>
              <a:rPr lang="en-US" sz="1800" dirty="0"/>
              <a:t>Data: Austin Animal Center from October 1st, 2013 to March, 2016. </a:t>
            </a:r>
          </a:p>
          <a:p>
            <a:pPr marL="0" indent="0">
              <a:buNone/>
            </a:pPr>
            <a:endParaRPr lang="en-US" sz="1800" dirty="0"/>
          </a:p>
          <a:p>
            <a:r>
              <a:rPr lang="en-US" sz="1800" dirty="0"/>
              <a:t>Software: Python and R</a:t>
            </a:r>
          </a:p>
        </p:txBody>
      </p:sp>
      <p:pic>
        <p:nvPicPr>
          <p:cNvPr id="4" name="Audio Recording Aug 14, 2021 at 10:19:41 AM" descr="Audio Recording Aug 14, 2021 at 10:19:41 AM">
            <a:hlinkClick r:id="" action="ppaction://media"/>
            <a:extLst>
              <a:ext uri="{FF2B5EF4-FFF2-40B4-BE49-F238E27FC236}">
                <a16:creationId xmlns:a16="http://schemas.microsoft.com/office/drawing/2014/main" id="{A23BA627-C4C0-8042-8810-AAF87C1C0A3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076432" y="5765800"/>
            <a:ext cx="812800" cy="812800"/>
          </a:xfrm>
          <a:prstGeom prst="rect">
            <a:avLst/>
          </a:prstGeom>
        </p:spPr>
      </p:pic>
    </p:spTree>
    <p:extLst>
      <p:ext uri="{BB962C8B-B14F-4D97-AF65-F5344CB8AC3E}">
        <p14:creationId xmlns:p14="http://schemas.microsoft.com/office/powerpoint/2010/main" val="13387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9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90827D1-08C8-F141-9A8A-D779FA64A6FC}"/>
              </a:ext>
            </a:extLst>
          </p:cNvPr>
          <p:cNvSpPr>
            <a:spLocks noGrp="1"/>
          </p:cNvSpPr>
          <p:nvPr>
            <p:ph type="title"/>
          </p:nvPr>
        </p:nvSpPr>
        <p:spPr>
          <a:xfrm>
            <a:off x="621792" y="1161288"/>
            <a:ext cx="3602736" cy="4526280"/>
          </a:xfrm>
        </p:spPr>
        <p:txBody>
          <a:bodyPr>
            <a:normAutofit/>
          </a:bodyPr>
          <a:lstStyle/>
          <a:p>
            <a:r>
              <a:rPr lang="en-US" dirty="0"/>
              <a:t>Risks </a:t>
            </a:r>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033D3FC3-6A5A-4EC0-80D1-46A256C101B1}"/>
              </a:ext>
            </a:extLst>
          </p:cNvPr>
          <p:cNvGraphicFramePr>
            <a:graphicFrameLocks noGrp="1"/>
          </p:cNvGraphicFramePr>
          <p:nvPr>
            <p:ph idx="1"/>
            <p:extLst>
              <p:ext uri="{D42A27DB-BD31-4B8C-83A1-F6EECF244321}">
                <p14:modId xmlns:p14="http://schemas.microsoft.com/office/powerpoint/2010/main" val="3230077049"/>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Audio Recording Aug 14, 2021 at 10:21:14 AM" descr="Audio Recording Aug 14, 2021 at 10:21:14 AM">
            <a:hlinkClick r:id="" action="ppaction://media"/>
            <a:extLst>
              <a:ext uri="{FF2B5EF4-FFF2-40B4-BE49-F238E27FC236}">
                <a16:creationId xmlns:a16="http://schemas.microsoft.com/office/drawing/2014/main" id="{F3AD768F-4FB3-7D45-B927-AC5DE4359BBB}"/>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331788" y="5852096"/>
            <a:ext cx="812800" cy="812800"/>
          </a:xfrm>
          <a:prstGeom prst="rect">
            <a:avLst/>
          </a:prstGeom>
        </p:spPr>
      </p:pic>
    </p:spTree>
    <p:extLst>
      <p:ext uri="{BB962C8B-B14F-4D97-AF65-F5344CB8AC3E}">
        <p14:creationId xmlns:p14="http://schemas.microsoft.com/office/powerpoint/2010/main" val="357928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9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D53BF-6166-964B-BE4D-9B17CA26A45A}"/>
              </a:ext>
            </a:extLst>
          </p:cNvPr>
          <p:cNvSpPr>
            <a:spLocks noGrp="1"/>
          </p:cNvSpPr>
          <p:nvPr>
            <p:ph type="title"/>
          </p:nvPr>
        </p:nvSpPr>
        <p:spPr/>
        <p:txBody>
          <a:bodyPr>
            <a:normAutofit fontScale="90000"/>
          </a:bodyPr>
          <a:lstStyle/>
          <a:p>
            <a:r>
              <a:rPr lang="en-US" dirty="0"/>
              <a:t>Initial Analysis </a:t>
            </a:r>
            <a:br>
              <a:rPr lang="en-US" dirty="0"/>
            </a:br>
            <a:endParaRPr lang="en-US" dirty="0"/>
          </a:p>
        </p:txBody>
      </p:sp>
      <p:graphicFrame>
        <p:nvGraphicFramePr>
          <p:cNvPr id="4" name="Diagram 3">
            <a:extLst>
              <a:ext uri="{FF2B5EF4-FFF2-40B4-BE49-F238E27FC236}">
                <a16:creationId xmlns:a16="http://schemas.microsoft.com/office/drawing/2014/main" id="{D6A6A494-231B-404A-8571-08AFED5A29CB}"/>
              </a:ext>
            </a:extLst>
          </p:cNvPr>
          <p:cNvGraphicFramePr/>
          <p:nvPr>
            <p:extLst>
              <p:ext uri="{D42A27DB-BD31-4B8C-83A1-F6EECF244321}">
                <p14:modId xmlns:p14="http://schemas.microsoft.com/office/powerpoint/2010/main" val="3201595475"/>
              </p:ext>
            </p:extLst>
          </p:nvPr>
        </p:nvGraphicFramePr>
        <p:xfrm>
          <a:off x="908304" y="2543572"/>
          <a:ext cx="4044208" cy="331653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8" name="Diagram 7">
            <a:extLst>
              <a:ext uri="{FF2B5EF4-FFF2-40B4-BE49-F238E27FC236}">
                <a16:creationId xmlns:a16="http://schemas.microsoft.com/office/drawing/2014/main" id="{A589706C-05CF-144A-8244-9FFC76EA6C1C}"/>
              </a:ext>
            </a:extLst>
          </p:cNvPr>
          <p:cNvGraphicFramePr/>
          <p:nvPr>
            <p:extLst>
              <p:ext uri="{D42A27DB-BD31-4B8C-83A1-F6EECF244321}">
                <p14:modId xmlns:p14="http://schemas.microsoft.com/office/powerpoint/2010/main" val="3625338749"/>
              </p:ext>
            </p:extLst>
          </p:nvPr>
        </p:nvGraphicFramePr>
        <p:xfrm>
          <a:off x="6958013" y="2543573"/>
          <a:ext cx="3797045" cy="331653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3" name="Audio Recording Aug 14, 2021 at 10:23:18 AM" descr="Audio Recording Aug 14, 2021 at 10:23:18 AM">
            <a:hlinkClick r:id="" action="ppaction://media"/>
            <a:extLst>
              <a:ext uri="{FF2B5EF4-FFF2-40B4-BE49-F238E27FC236}">
                <a16:creationId xmlns:a16="http://schemas.microsoft.com/office/drawing/2014/main" id="{23F03084-DABC-8B4E-8B6C-F9014E218B64}"/>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133137" y="5819466"/>
            <a:ext cx="812800" cy="812800"/>
          </a:xfrm>
          <a:prstGeom prst="rect">
            <a:avLst/>
          </a:prstGeom>
        </p:spPr>
      </p:pic>
    </p:spTree>
    <p:extLst>
      <p:ext uri="{BB962C8B-B14F-4D97-AF65-F5344CB8AC3E}">
        <p14:creationId xmlns:p14="http://schemas.microsoft.com/office/powerpoint/2010/main" val="1763592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5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7" name="Rectangle 136">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455EEB8-510D-4D4A-B44E-639E6CEA37CC}"/>
              </a:ext>
            </a:extLst>
          </p:cNvPr>
          <p:cNvSpPr>
            <a:spLocks noGrp="1"/>
          </p:cNvSpPr>
          <p:nvPr>
            <p:ph type="title"/>
          </p:nvPr>
        </p:nvSpPr>
        <p:spPr>
          <a:xfrm>
            <a:off x="841247" y="978619"/>
            <a:ext cx="3410712" cy="1106424"/>
          </a:xfrm>
        </p:spPr>
        <p:txBody>
          <a:bodyPr>
            <a:normAutofit/>
          </a:bodyPr>
          <a:lstStyle/>
          <a:p>
            <a:r>
              <a:rPr lang="en-US" sz="2800" dirty="0"/>
              <a:t>Animal Type</a:t>
            </a:r>
          </a:p>
        </p:txBody>
      </p:sp>
      <p:sp>
        <p:nvSpPr>
          <p:cNvPr id="139" name="Rectangle 138">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D969318-7E18-1F43-BE54-3E31573E07A6}"/>
              </a:ext>
            </a:extLst>
          </p:cNvPr>
          <p:cNvSpPr>
            <a:spLocks noGrp="1"/>
          </p:cNvSpPr>
          <p:nvPr>
            <p:ph idx="1"/>
          </p:nvPr>
        </p:nvSpPr>
        <p:spPr>
          <a:xfrm>
            <a:off x="841248" y="2252870"/>
            <a:ext cx="3412219" cy="3560251"/>
          </a:xfrm>
        </p:spPr>
        <p:txBody>
          <a:bodyPr>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sz="1700" b="0" i="0" u="none" strike="noStrike" cap="none" normalizeH="0" baseline="0" dirty="0">
                <a:ln>
                  <a:noFill/>
                </a:ln>
                <a:effectLst/>
              </a:rPr>
              <a:t>My initial analysis is based on exploration of the data. My data file contains 10 variables and 12521 records which represent one animal each. The animal type is divided in two major species: Cats and Dogs. There are 7392 dogs and 5129 cats in total. </a:t>
            </a:r>
          </a:p>
          <a:p>
            <a:pPr marL="0" marR="0" lvl="0" indent="0" defTabSz="914400" rtl="0" eaLnBrk="0" fontAlgn="base" latinLnBrk="0" hangingPunct="0">
              <a:spcBef>
                <a:spcPct val="0"/>
              </a:spcBef>
              <a:spcAft>
                <a:spcPts val="600"/>
              </a:spcAft>
              <a:buClrTx/>
              <a:buSzTx/>
              <a:buFontTx/>
              <a:buNone/>
              <a:tabLst/>
            </a:pPr>
            <a:r>
              <a:rPr kumimoji="0" lang="en-US" altLang="en-US" sz="1700" b="0" i="0" u="none" strike="noStrike" cap="none" normalizeH="0" baseline="0" dirty="0">
                <a:ln>
                  <a:noFill/>
                </a:ln>
                <a:effectLst/>
                <a:latin typeface="Arial" panose="020B0604020202020204" pitchFamily="34" charset="0"/>
              </a:rPr>
              <a:t>         </a:t>
            </a:r>
          </a:p>
        </p:txBody>
      </p:sp>
      <p:pic>
        <p:nvPicPr>
          <p:cNvPr id="2050" name="Picture 2" descr="page6image40165088">
            <a:extLst>
              <a:ext uri="{FF2B5EF4-FFF2-40B4-BE49-F238E27FC236}">
                <a16:creationId xmlns:a16="http://schemas.microsoft.com/office/drawing/2014/main" id="{E025AD7A-DAC0-1F49-884F-25139D77EC6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120640" y="782542"/>
            <a:ext cx="6656832" cy="5192332"/>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Recording Aug 14, 2021 at 10:24:23 AM" descr="Audio Recording Aug 14, 2021 at 10:24:23 AM">
            <a:hlinkClick r:id="" action="ppaction://media"/>
            <a:extLst>
              <a:ext uri="{FF2B5EF4-FFF2-40B4-BE49-F238E27FC236}">
                <a16:creationId xmlns:a16="http://schemas.microsoft.com/office/drawing/2014/main" id="{6181F3A4-FE1A-D849-AA6F-728A296B5E3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88712" y="5981462"/>
            <a:ext cx="812800" cy="812800"/>
          </a:xfrm>
          <a:prstGeom prst="rect">
            <a:avLst/>
          </a:prstGeom>
        </p:spPr>
      </p:pic>
    </p:spTree>
    <p:extLst>
      <p:ext uri="{BB962C8B-B14F-4D97-AF65-F5344CB8AC3E}">
        <p14:creationId xmlns:p14="http://schemas.microsoft.com/office/powerpoint/2010/main" val="1699164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6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Freeform: Shape 72">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5" name="Freeform: Shape 74">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8531D45-ED67-8143-9C83-D3666CF4CEEE}"/>
              </a:ext>
            </a:extLst>
          </p:cNvPr>
          <p:cNvSpPr>
            <a:spLocks noGrp="1"/>
          </p:cNvSpPr>
          <p:nvPr>
            <p:ph type="title"/>
          </p:nvPr>
        </p:nvSpPr>
        <p:spPr>
          <a:xfrm>
            <a:off x="371093" y="1161288"/>
            <a:ext cx="3832771" cy="1239012"/>
          </a:xfrm>
        </p:spPr>
        <p:txBody>
          <a:bodyPr anchor="ctr">
            <a:normAutofit/>
          </a:bodyPr>
          <a:lstStyle/>
          <a:p>
            <a:r>
              <a:rPr lang="en-US" sz="2800" dirty="0"/>
              <a:t>Outcome (Survival)</a:t>
            </a:r>
          </a:p>
        </p:txBody>
      </p:sp>
      <p:sp>
        <p:nvSpPr>
          <p:cNvPr id="77" name="Rectangle 76">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1DBB3FA-3925-3440-BDD7-334964B00C0A}"/>
              </a:ext>
            </a:extLst>
          </p:cNvPr>
          <p:cNvSpPr>
            <a:spLocks noGrp="1"/>
          </p:cNvSpPr>
          <p:nvPr>
            <p:ph idx="1"/>
          </p:nvPr>
        </p:nvSpPr>
        <p:spPr>
          <a:xfrm>
            <a:off x="371094" y="2718054"/>
            <a:ext cx="3438906" cy="3207258"/>
          </a:xfrm>
        </p:spPr>
        <p:txBody>
          <a:bodyPr anchor="t">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sz="1700" b="0" i="0" u="none" strike="noStrike" cap="none" normalizeH="0" baseline="0" dirty="0">
                <a:ln>
                  <a:noFill/>
                </a:ln>
                <a:effectLst/>
              </a:rPr>
              <a:t>The outcome is also two groups: Survived (1) or Died (0). The number of animals who survived is considerably larger, 10769 animals versus 1752 animals that did not survive. </a:t>
            </a:r>
          </a:p>
          <a:p>
            <a:pPr marL="0" marR="0" lvl="0" indent="0" defTabSz="914400" rtl="0" eaLnBrk="0" fontAlgn="base" latinLnBrk="0" hangingPunct="0">
              <a:spcBef>
                <a:spcPct val="0"/>
              </a:spcBef>
              <a:spcAft>
                <a:spcPts val="600"/>
              </a:spcAft>
              <a:buClrTx/>
              <a:buSzTx/>
              <a:buFontTx/>
              <a:buNone/>
              <a:tabLst/>
            </a:pPr>
            <a:endParaRPr kumimoji="0" lang="en-US" altLang="en-US" sz="17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700" b="0" i="0" u="none" strike="noStrike" cap="none" normalizeH="0" baseline="0" dirty="0">
                <a:ln>
                  <a:noFill/>
                </a:ln>
                <a:effectLst/>
                <a:latin typeface="Arial" panose="020B0604020202020204" pitchFamily="34" charset="0"/>
              </a:rPr>
              <a:t>         </a:t>
            </a:r>
          </a:p>
        </p:txBody>
      </p:sp>
      <p:pic>
        <p:nvPicPr>
          <p:cNvPr id="3074" name="Picture 2" descr="page7image40166752">
            <a:extLst>
              <a:ext uri="{FF2B5EF4-FFF2-40B4-BE49-F238E27FC236}">
                <a16:creationId xmlns:a16="http://schemas.microsoft.com/office/drawing/2014/main" id="{1BB2D968-C79C-1044-8C1F-462BCB55E29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01184" y="857581"/>
            <a:ext cx="6922008" cy="5243421"/>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Recording Aug 14, 2021 at 10:25:11 AM" descr="Audio Recording Aug 14, 2021 at 10:25:11 AM">
            <a:hlinkClick r:id="" action="ppaction://media"/>
            <a:extLst>
              <a:ext uri="{FF2B5EF4-FFF2-40B4-BE49-F238E27FC236}">
                <a16:creationId xmlns:a16="http://schemas.microsoft.com/office/drawing/2014/main" id="{0D528EE9-0301-0D4D-8CCA-DE3592F1F2B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57204" y="5925312"/>
            <a:ext cx="812800" cy="812800"/>
          </a:xfrm>
          <a:prstGeom prst="rect">
            <a:avLst/>
          </a:prstGeom>
        </p:spPr>
      </p:pic>
    </p:spTree>
    <p:extLst>
      <p:ext uri="{BB962C8B-B14F-4D97-AF65-F5344CB8AC3E}">
        <p14:creationId xmlns:p14="http://schemas.microsoft.com/office/powerpoint/2010/main" val="3180148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4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Freeform: Shape 72">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5" name="Freeform: Shape 74">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44D8488-03B9-9643-93FD-F98F63D9F39C}"/>
              </a:ext>
            </a:extLst>
          </p:cNvPr>
          <p:cNvSpPr>
            <a:spLocks noGrp="1"/>
          </p:cNvSpPr>
          <p:nvPr>
            <p:ph type="title"/>
          </p:nvPr>
        </p:nvSpPr>
        <p:spPr>
          <a:xfrm>
            <a:off x="371094" y="1161288"/>
            <a:ext cx="3737768" cy="1239012"/>
          </a:xfrm>
        </p:spPr>
        <p:txBody>
          <a:bodyPr anchor="ctr">
            <a:normAutofit/>
          </a:bodyPr>
          <a:lstStyle/>
          <a:p>
            <a:r>
              <a:rPr lang="en-US" sz="2800" dirty="0"/>
              <a:t>Age Upon Outcome</a:t>
            </a:r>
          </a:p>
        </p:txBody>
      </p:sp>
      <p:sp>
        <p:nvSpPr>
          <p:cNvPr id="77" name="Rectangle 76">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6BE0A85-DD10-9B4D-8ABB-F2A72DEBA33A}"/>
              </a:ext>
            </a:extLst>
          </p:cNvPr>
          <p:cNvSpPr>
            <a:spLocks noGrp="1"/>
          </p:cNvSpPr>
          <p:nvPr>
            <p:ph idx="1"/>
          </p:nvPr>
        </p:nvSpPr>
        <p:spPr>
          <a:xfrm>
            <a:off x="371094" y="2718054"/>
            <a:ext cx="3438906" cy="3207258"/>
          </a:xfrm>
        </p:spPr>
        <p:txBody>
          <a:bodyPr anchor="t">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sz="1700" b="0" i="0" u="none" strike="noStrike" cap="none" normalizeH="0" baseline="0" dirty="0">
                <a:ln>
                  <a:noFill/>
                </a:ln>
                <a:effectLst/>
              </a:rPr>
              <a:t>Most of the animals were under 1 year of age. This variable was recoded from the original file and contains values anywhere from 1 day to several weeks and up to 11 months. We can clearly see that older animals were less frequently seen at the shelter. </a:t>
            </a:r>
          </a:p>
          <a:p>
            <a:pPr marL="0" marR="0" lvl="0" indent="0" defTabSz="914400" rtl="0" eaLnBrk="0" fontAlgn="base" latinLnBrk="0" hangingPunct="0">
              <a:spcBef>
                <a:spcPct val="0"/>
              </a:spcBef>
              <a:spcAft>
                <a:spcPts val="600"/>
              </a:spcAft>
              <a:buClrTx/>
              <a:buSzTx/>
              <a:buFontTx/>
              <a:buNone/>
              <a:tabLst/>
            </a:pPr>
            <a:r>
              <a:rPr kumimoji="0" lang="en-US" altLang="en-US" sz="1700" b="0" i="0" u="none" strike="noStrike" cap="none" normalizeH="0" baseline="0" dirty="0">
                <a:ln>
                  <a:noFill/>
                </a:ln>
                <a:effectLst/>
                <a:latin typeface="Arial" panose="020B0604020202020204" pitchFamily="34" charset="0"/>
              </a:rPr>
              <a:t>         </a:t>
            </a:r>
          </a:p>
        </p:txBody>
      </p:sp>
      <p:pic>
        <p:nvPicPr>
          <p:cNvPr id="4098" name="Picture 2" descr="page8image40159264">
            <a:extLst>
              <a:ext uri="{FF2B5EF4-FFF2-40B4-BE49-F238E27FC236}">
                <a16:creationId xmlns:a16="http://schemas.microsoft.com/office/drawing/2014/main" id="{BE260208-A721-DE4F-92EC-3676D2646E4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36156" y="841248"/>
            <a:ext cx="6852063" cy="5276088"/>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Recording Aug 14, 2021 at 10:26:03 AM" descr="Audio Recording Aug 14, 2021 at 10:26:03 AM">
            <a:hlinkClick r:id="" action="ppaction://media"/>
            <a:extLst>
              <a:ext uri="{FF2B5EF4-FFF2-40B4-BE49-F238E27FC236}">
                <a16:creationId xmlns:a16="http://schemas.microsoft.com/office/drawing/2014/main" id="{B816097F-624E-8947-8799-D7DC1020972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75419" y="5925312"/>
            <a:ext cx="812800" cy="812800"/>
          </a:xfrm>
          <a:prstGeom prst="rect">
            <a:avLst/>
          </a:prstGeom>
        </p:spPr>
      </p:pic>
    </p:spTree>
    <p:extLst>
      <p:ext uri="{BB962C8B-B14F-4D97-AF65-F5344CB8AC3E}">
        <p14:creationId xmlns:p14="http://schemas.microsoft.com/office/powerpoint/2010/main" val="2807677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6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Freeform: Shape 72">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5" name="Freeform: Shape 74">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280DB71-015A-A24A-B519-51B731E2FCF6}"/>
              </a:ext>
            </a:extLst>
          </p:cNvPr>
          <p:cNvSpPr>
            <a:spLocks noGrp="1"/>
          </p:cNvSpPr>
          <p:nvPr>
            <p:ph type="title"/>
          </p:nvPr>
        </p:nvSpPr>
        <p:spPr>
          <a:xfrm>
            <a:off x="371094" y="1161288"/>
            <a:ext cx="3438144" cy="1239012"/>
          </a:xfrm>
        </p:spPr>
        <p:txBody>
          <a:bodyPr anchor="ctr">
            <a:normAutofit/>
          </a:bodyPr>
          <a:lstStyle/>
          <a:p>
            <a:r>
              <a:rPr lang="en-US" sz="2800" dirty="0"/>
              <a:t>Type of Outcome</a:t>
            </a:r>
          </a:p>
        </p:txBody>
      </p:sp>
      <p:sp>
        <p:nvSpPr>
          <p:cNvPr id="77" name="Rectangle 76">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32264D7-A373-AF4F-8CC3-A18E2BA995BE}"/>
              </a:ext>
            </a:extLst>
          </p:cNvPr>
          <p:cNvSpPr>
            <a:spLocks noGrp="1"/>
          </p:cNvSpPr>
          <p:nvPr>
            <p:ph idx="1"/>
          </p:nvPr>
        </p:nvSpPr>
        <p:spPr>
          <a:xfrm>
            <a:off x="371094" y="2718054"/>
            <a:ext cx="3438906" cy="3207258"/>
          </a:xfrm>
        </p:spPr>
        <p:txBody>
          <a:bodyPr anchor="t">
            <a:normAutofit/>
          </a:bodyPr>
          <a:lstStyle/>
          <a:p>
            <a:pPr marL="0" marR="0" lvl="0" indent="0" defTabSz="914400" rtl="0" eaLnBrk="0" fontAlgn="base" latinLnBrk="0" hangingPunct="0">
              <a:lnSpc>
                <a:spcPct val="100000"/>
              </a:lnSpc>
              <a:spcBef>
                <a:spcPct val="0"/>
              </a:spcBef>
              <a:spcAft>
                <a:spcPts val="600"/>
              </a:spcAft>
              <a:buClrTx/>
              <a:buSzTx/>
              <a:buFontTx/>
              <a:buNone/>
              <a:tabLst/>
            </a:pPr>
            <a:r>
              <a:rPr kumimoji="0" lang="en-US" altLang="en-US" sz="1700" b="0" i="0" u="none" strike="noStrike" cap="none" normalizeH="0" baseline="0" dirty="0">
                <a:ln>
                  <a:noFill/>
                </a:ln>
                <a:effectLst/>
              </a:rPr>
              <a:t>The Outcome Subtype variable contains a more specific reason for the outcome. The plot below combines survival and non-survival outcomes. Most of the animals who survived when to foster care while most of the animals who did not survive were euthanized due to suffering or aggressive behavior. </a:t>
            </a:r>
          </a:p>
          <a:p>
            <a:pPr marL="0" marR="0" lvl="0" indent="0" defTabSz="914400" rtl="0" eaLnBrk="0" fontAlgn="base" latinLnBrk="0" hangingPunct="0">
              <a:lnSpc>
                <a:spcPct val="100000"/>
              </a:lnSpc>
              <a:spcBef>
                <a:spcPct val="0"/>
              </a:spcBef>
              <a:spcAft>
                <a:spcPts val="600"/>
              </a:spcAft>
              <a:buClrTx/>
              <a:buSzTx/>
              <a:buFontTx/>
              <a:buNone/>
              <a:tabLst/>
            </a:pPr>
            <a:r>
              <a:rPr kumimoji="0" lang="en-US" altLang="en-US" sz="1700" b="0" i="0" u="none" strike="noStrike" cap="none" normalizeH="0" baseline="0" dirty="0">
                <a:ln>
                  <a:noFill/>
                </a:ln>
                <a:effectLst/>
                <a:latin typeface="Arial" panose="020B0604020202020204" pitchFamily="34" charset="0"/>
              </a:rPr>
              <a:t>         </a:t>
            </a:r>
          </a:p>
        </p:txBody>
      </p:sp>
      <p:pic>
        <p:nvPicPr>
          <p:cNvPr id="5122" name="Picture 2" descr="page9image40261520">
            <a:extLst>
              <a:ext uri="{FF2B5EF4-FFF2-40B4-BE49-F238E27FC236}">
                <a16:creationId xmlns:a16="http://schemas.microsoft.com/office/drawing/2014/main" id="{7768F609-08BA-1442-ABA1-5998A8AEBC3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276756" y="841248"/>
            <a:ext cx="6170864" cy="5276088"/>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Recording Aug 14, 2021 at 10:27:19 AM" descr="Audio Recording Aug 14, 2021 at 10:27:19 AM">
            <a:hlinkClick r:id="" action="ppaction://media"/>
            <a:extLst>
              <a:ext uri="{FF2B5EF4-FFF2-40B4-BE49-F238E27FC236}">
                <a16:creationId xmlns:a16="http://schemas.microsoft.com/office/drawing/2014/main" id="{C85B5924-BDA0-6744-866A-EA76DBCEF2C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74781" y="5868162"/>
            <a:ext cx="812800" cy="812800"/>
          </a:xfrm>
          <a:prstGeom prst="rect">
            <a:avLst/>
          </a:prstGeom>
        </p:spPr>
      </p:pic>
    </p:spTree>
    <p:extLst>
      <p:ext uri="{BB962C8B-B14F-4D97-AF65-F5344CB8AC3E}">
        <p14:creationId xmlns:p14="http://schemas.microsoft.com/office/powerpoint/2010/main" val="2820391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2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AccentBoxVTI">
  <a:themeElements>
    <a:clrScheme name="Blue">
      <a:dk1>
        <a:srgbClr val="000000"/>
      </a:dk1>
      <a:lt1>
        <a:srgbClr val="FFFFFF"/>
      </a:lt1>
      <a:dk2>
        <a:srgbClr val="153A63"/>
      </a:dk2>
      <a:lt2>
        <a:srgbClr val="DBEFF9"/>
      </a:lt2>
      <a:accent1>
        <a:srgbClr val="0F6FC6"/>
      </a:accent1>
      <a:accent2>
        <a:srgbClr val="009DD9"/>
      </a:accent2>
      <a:accent3>
        <a:srgbClr val="09B8C0"/>
      </a:accent3>
      <a:accent4>
        <a:srgbClr val="0EBC8C"/>
      </a:accent4>
      <a:accent5>
        <a:srgbClr val="71B959"/>
      </a:accent5>
      <a:accent6>
        <a:srgbClr val="96B042"/>
      </a:accent6>
      <a:hlink>
        <a:srgbClr val="C37400"/>
      </a:hlink>
      <a:folHlink>
        <a:srgbClr val="4F9085"/>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20453</TotalTime>
  <Words>687</Words>
  <Application>Microsoft Macintosh PowerPoint</Application>
  <PresentationFormat>Widescreen</PresentationFormat>
  <Paragraphs>77</Paragraphs>
  <Slides>17</Slides>
  <Notes>0</Notes>
  <HiddenSlides>0</HiddenSlides>
  <MMClips>17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Avenir Next LT Pro</vt:lpstr>
      <vt:lpstr>Calibri</vt:lpstr>
      <vt:lpstr>AccentBoxVTI</vt:lpstr>
      <vt:lpstr>Bellevue University  DSC 630: Predictive Analytics    Prof. Fadi Alsaleem</vt:lpstr>
      <vt:lpstr>Introduction</vt:lpstr>
      <vt:lpstr>Methods</vt:lpstr>
      <vt:lpstr>Risks </vt:lpstr>
      <vt:lpstr>Initial Analysis  </vt:lpstr>
      <vt:lpstr>Animal Type</vt:lpstr>
      <vt:lpstr>Outcome (Survival)</vt:lpstr>
      <vt:lpstr>Age Upon Outcome</vt:lpstr>
      <vt:lpstr>Type of Outcome</vt:lpstr>
      <vt:lpstr>Sex upon Outcome</vt:lpstr>
      <vt:lpstr>Model</vt:lpstr>
      <vt:lpstr>Model Accuracy</vt:lpstr>
      <vt:lpstr>ROC Curves</vt:lpstr>
      <vt:lpstr>Results </vt:lpstr>
      <vt:lpstr>Results</vt:lpstr>
      <vt:lpstr>Discussion/Conclusion </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DSC 530 Term Project</dc:title>
  <dc:creator>Astrid Fuentes</dc:creator>
  <cp:lastModifiedBy>Astrid Fuentes</cp:lastModifiedBy>
  <cp:revision>21</cp:revision>
  <dcterms:created xsi:type="dcterms:W3CDTF">2021-03-05T21:39:39Z</dcterms:created>
  <dcterms:modified xsi:type="dcterms:W3CDTF">2021-08-14T14:50:30Z</dcterms:modified>
</cp:coreProperties>
</file>